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82" r:id="rId6"/>
    <p:sldId id="269" r:id="rId7"/>
    <p:sldId id="283" r:id="rId8"/>
    <p:sldId id="299" r:id="rId9"/>
    <p:sldId id="284" r:id="rId10"/>
    <p:sldId id="285" r:id="rId11"/>
    <p:sldId id="270" r:id="rId12"/>
    <p:sldId id="300" r:id="rId13"/>
    <p:sldId id="287" r:id="rId14"/>
    <p:sldId id="275" r:id="rId15"/>
    <p:sldId id="305" r:id="rId16"/>
    <p:sldId id="276" r:id="rId17"/>
    <p:sldId id="290" r:id="rId18"/>
    <p:sldId id="301" r:id="rId19"/>
    <p:sldId id="302" r:id="rId20"/>
    <p:sldId id="278" r:id="rId21"/>
    <p:sldId id="304" r:id="rId22"/>
    <p:sldId id="297" r:id="rId23"/>
    <p:sldId id="280" r:id="rId24"/>
    <p:sldId id="306" r:id="rId25"/>
    <p:sldId id="307" r:id="rId26"/>
    <p:sldId id="266" r:id="rId2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7690726-49DA-4552-BDEB-330DD8EA8BD9}" styleName="Table_0">
    <a:wholeTbl>
      <a:tcTxStyle>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IN"/>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panose="020B0604030504040204"/>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panose="020B0604030504040204"/>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panose="020B0604030504040204"/>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panose="020B0604030504040204"/>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panose="020B0604030504040204"/>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pic>
        <p:nvPicPr>
          <p:cNvPr id="52" name="Google Shape;52;p7" descr="C:\Users\AMMU\Desktop\Border.png"/>
          <p:cNvPicPr preferRelativeResize="0"/>
          <p:nvPr/>
        </p:nvPicPr>
        <p:blipFill rotWithShape="1">
          <a:blip r:embed="rId2"/>
          <a:srcRect/>
          <a:stretch>
            <a:fill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panose="020B0604030504040204"/>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panose="020B0604030504040204"/>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 name="Google Shape;66;p10"/>
          <p:cNvSpPr>
            <a:spLocks noGrp="1"/>
          </p:cNvSpPr>
          <p:nvPr>
            <p:ph type="pic" idx="2"/>
          </p:nvPr>
        </p:nvSpPr>
        <p:spPr>
          <a:xfrm>
            <a:off x="2389717" y="612775"/>
            <a:ext cx="7315200" cy="4114800"/>
          </a:xfrm>
          <a:prstGeom prst="rect">
            <a:avLst/>
          </a:prstGeom>
          <a:noFill/>
          <a:ln>
            <a:noFill/>
          </a:ln>
        </p:spPr>
        <p:txBody>
          <a:bodyPr/>
          <a:lstStyle/>
          <a:p>
            <a:endParaRPr lang="en-IN"/>
          </a:p>
        </p:txBody>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panose="020B0604030504040204"/>
              <a:buNone/>
              <a:defRPr sz="2800" b="1" i="0" u="none" strike="noStrike" cap="none">
                <a:solidFill>
                  <a:srgbClr val="FF0000"/>
                </a:solidFill>
                <a:latin typeface="Verdana" panose="020B0604030504040204"/>
                <a:ea typeface="Verdana" panose="020B0604030504040204"/>
                <a:cs typeface="Verdana" panose="020B0604030504040204"/>
                <a:sym typeface="Verdana" panose="020B0604030504040204"/>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1pPr>
            <a:lvl2pPr marL="914400" marR="0" lvl="1"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2pPr>
            <a:lvl3pPr marL="1371600" marR="0" lvl="2" indent="-342900" algn="l" rtl="0">
              <a:spcBef>
                <a:spcPts val="360"/>
              </a:spcBef>
              <a:spcAft>
                <a:spcPts val="0"/>
              </a:spcAft>
              <a:buClr>
                <a:schemeClr val="dk1"/>
              </a:buClr>
              <a:buSzPts val="1800"/>
              <a:buFont typeface="Arial" panose="020B0604020202020204"/>
              <a:buChar char="•"/>
              <a:defRPr sz="18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3pPr>
            <a:lvl4pPr marL="1828800" marR="0" lvl="3"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4pPr>
            <a:lvl5pPr marL="2286000" marR="0" lvl="4" indent="-330200" algn="l" rtl="0">
              <a:spcBef>
                <a:spcPts val="320"/>
              </a:spcBef>
              <a:spcAft>
                <a:spcPts val="0"/>
              </a:spcAft>
              <a:buClr>
                <a:schemeClr val="dk1"/>
              </a:buClr>
              <a:buSzPts val="1600"/>
              <a:buFont typeface="Arial" panose="020B0604020202020204"/>
              <a:buChar char="»"/>
              <a:defRPr sz="1600" b="0" i="0" u="none" strike="noStrike" cap="none">
                <a:solidFill>
                  <a:schemeClr val="dk1"/>
                </a:solidFill>
                <a:latin typeface="Verdana" panose="020B0604030504040204"/>
                <a:ea typeface="Verdana" panose="020B0604030504040204"/>
                <a:cs typeface="Verdana" panose="020B0604030504040204"/>
                <a:sym typeface="Verdana" panose="020B060403050404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R="0" lvl="1"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2pPr>
            <a:lvl3pPr marR="0" lvl="2"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3pPr>
            <a:lvl4pPr marR="0" lvl="3"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4pPr>
            <a:lvl5pPr marR="0" lvl="4"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5pPr>
            <a:lvl6pPr marR="0" lvl="5"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R="0" lvl="6"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R="0" lvl="7"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R="0" lvl="8"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R="0" lvl="1"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2pPr>
            <a:lvl3pPr marR="0" lvl="2"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3pPr>
            <a:lvl4pPr marR="0" lvl="3"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4pPr>
            <a:lvl5pPr marR="0" lvl="4"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5pPr>
            <a:lvl6pPr marR="0" lvl="5"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6pPr>
            <a:lvl7pPr marR="0" lvl="6"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7pPr>
            <a:lvl8pPr marR="0" lvl="7"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8pPr>
            <a:lvl9pPr marR="0" lvl="8" algn="l" rtl="0">
              <a:spcBef>
                <a:spcPts val="0"/>
              </a:spcBef>
              <a:spcAft>
                <a:spcPts val="0"/>
              </a:spcAft>
              <a:buSzPts val="1400"/>
              <a:buNone/>
              <a:defRPr sz="1800" b="0" i="0" u="none" strike="noStrike" cap="none">
                <a:solidFill>
                  <a:schemeClr val="dk1"/>
                </a:solidFill>
                <a:latin typeface="Bookman Old Style" panose="02050604050505020204"/>
                <a:ea typeface="Bookman Old Style" panose="02050604050505020204"/>
                <a:cs typeface="Bookman Old Style" panose="02050604050505020204"/>
                <a:sym typeface="Bookman Old Style" panose="02050604050505020204"/>
              </a:defRPr>
            </a:lvl9pPr>
          </a:lstStyle>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1pPr>
            <a:lvl2pPr marL="0" marR="0" lvl="1"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2pPr>
            <a:lvl3pPr marL="0" marR="0" lvl="2"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3pPr>
            <a:lvl4pPr marL="0" marR="0" lvl="3"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4pPr>
            <a:lvl5pPr marL="0" marR="0" lvl="4"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5pPr>
            <a:lvl6pPr marL="0" marR="0" lvl="5"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6pPr>
            <a:lvl7pPr marL="0" marR="0" lvl="6"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7pPr>
            <a:lvl8pPr marL="0" marR="0" lvl="7"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8pPr>
            <a:lvl9pPr marL="0" marR="0" lvl="8" indent="0" algn="r" rtl="0">
              <a:spcBef>
                <a:spcPts val="0"/>
              </a:spcBef>
              <a:buNone/>
              <a:defRPr sz="1200" b="0" i="0" u="none" strike="noStrike" cap="none">
                <a:solidFill>
                  <a:srgbClr val="888888"/>
                </a:solidFill>
                <a:latin typeface="Verdana" panose="020B0604030504040204"/>
                <a:ea typeface="Verdana" panose="020B0604030504040204"/>
                <a:cs typeface="Verdana" panose="020B0604030504040204"/>
                <a:sym typeface="Verdana" panose="020B0604030504040204"/>
              </a:defRPr>
            </a:lvl9pPr>
          </a:lstStyle>
          <a:p>
            <a:pPr marL="0" lvl="0" indent="0" algn="r" rtl="0">
              <a:spcBef>
                <a:spcPts val="0"/>
              </a:spcBef>
              <a:spcAft>
                <a:spcPts val="0"/>
              </a:spcAft>
              <a:buNone/>
            </a:pPr>
            <a:fld id="{00000000-1234-1234-1234-123412341234}" type="slidenum">
              <a:rPr lang="en-GB"/>
            </a:fld>
            <a:endParaRPr lang="en-GB"/>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2"/>
          <a:srcRect b="18046"/>
          <a:stretch>
            <a:fillRect/>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github.com/Tarishmapikkili/AI-Based-Timetable-Generation-System.git"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doi.org/10.1007/3-540-61794-9_51" TargetMode="External"/><Relationship Id="rId2" Type="http://schemas.openxmlformats.org/officeDocument/2006/relationships/hyperlink" Target="https://doi.org/10.3390/axioms12080720" TargetMode="External"/><Relationship Id="rId1" Type="http://schemas.openxmlformats.org/officeDocument/2006/relationships/hyperlink" Target="https://doi.org/10.71086/IAJSE/V10I4/IAJSE1032" TargetMode="Externa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doi.org/10.3390/a18030158&#13;" TargetMode="External"/><Relationship Id="rId2" Type="http://schemas.openxmlformats.org/officeDocument/2006/relationships/hyperlink" Target="https://doi.org/10.47392/IRJAEH.2025.0122&#13;" TargetMode="External"/><Relationship Id="rId1" Type="http://schemas.openxmlformats.org/officeDocument/2006/relationships/hyperlink" Target="https://doi.org/10.2991/978-94-6463-716-8_37&#13;" TargetMode="Externa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doi.org/10.7717/peerj-cs.1200&#13;" TargetMode="External"/><Relationship Id="rId2" Type="http://schemas.openxmlformats.org/officeDocument/2006/relationships/hyperlink" Target="https://doi.org/10.23917/khif.v10i1.4835" TargetMode="External"/><Relationship Id="rId1" Type="http://schemas.openxmlformats.org/officeDocument/2006/relationships/hyperlink" Target="https://doi.org/10.1007/978-3-642-01009-5_21" TargetMode="Externa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20https://doi.org/10.1016/S0377-2217(02)00069-3" TargetMode="Externa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lvl="0" algn="ctr"/>
            <a:r>
              <a:rPr lang="en-US" altLang="en-US" sz="2400" dirty="0">
                <a:solidFill>
                  <a:schemeClr val="tx1"/>
                </a:solidFill>
                <a:latin typeface="Cambria" panose="02040503050406030204" pitchFamily="18" charset="0"/>
                <a:ea typeface="Cambria" panose="02040503050406030204" pitchFamily="18" charset="0"/>
                <a:sym typeface="+mn-ea"/>
              </a:rPr>
              <a:t>AI-Based Timetable Generation System aligned with NEP 2020 for Multidisciplinary Education Structures</a:t>
            </a:r>
            <a:endParaRPr sz="24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sp>
        <p:nvSpPr>
          <p:cNvPr id="88" name="Google Shape;88;p13"/>
          <p:cNvSpPr txBox="1">
            <a:spLocks noGrp="1"/>
          </p:cNvSpPr>
          <p:nvPr>
            <p:ph type="subTitle" idx="1"/>
          </p:nvPr>
        </p:nvSpPr>
        <p:spPr>
          <a:xfrm>
            <a:off x="494685" y="2100845"/>
            <a:ext cx="4984095"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sz="1800" dirty="0">
                <a:latin typeface="Times New Roman" panose="02020603050405020304" pitchFamily="18" charset="0"/>
                <a:ea typeface="Cambria" panose="02040503050406030204" pitchFamily="18" charset="0"/>
                <a:cs typeface="Times New Roman" panose="02020603050405020304" pitchFamily="18" charset="0"/>
              </a:rPr>
              <a:t>Batch Number: COM_</a:t>
            </a:r>
            <a:r>
              <a:rPr lang="en-IN" altLang="en-GB" sz="1800" dirty="0">
                <a:latin typeface="Times New Roman" panose="02020603050405020304" pitchFamily="18" charset="0"/>
                <a:ea typeface="Cambria" panose="02040503050406030204" pitchFamily="18" charset="0"/>
                <a:cs typeface="Times New Roman" panose="02020603050405020304" pitchFamily="18" charset="0"/>
              </a:rPr>
              <a:t>14</a:t>
            </a:r>
            <a:endParaRPr lang="en-IN" altLang="en-GB" sz="18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90" name="Google Shape;90;p13"/>
          <p:cNvSpPr txBox="1"/>
          <p:nvPr/>
        </p:nvSpPr>
        <p:spPr>
          <a:xfrm>
            <a:off x="6760029" y="2513340"/>
            <a:ext cx="5234466"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panose="020B0604020202020204"/>
              <a:buNone/>
            </a:pP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Under the Supervision of,</a:t>
            </a:r>
            <a:endParaRPr lang="en-GB"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ctr" rtl="0">
              <a:spcBef>
                <a:spcPts val="0"/>
              </a:spcBef>
              <a:spcAft>
                <a:spcPts val="0"/>
              </a:spcAft>
              <a:buClr>
                <a:srgbClr val="17365D"/>
              </a:buClr>
              <a:buSzPts val="2000"/>
              <a:buFont typeface="Arial" panose="020B0604020202020204"/>
              <a:buNone/>
            </a:pPr>
            <a:endParaRPr sz="20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endParaRPr>
          </a:p>
          <a:p>
            <a:pPr lvl="0">
              <a:spcBef>
                <a:spcPts val="340"/>
              </a:spcBef>
              <a:buClr>
                <a:srgbClr val="17365D"/>
              </a:buClr>
              <a:buSzPts val="1700"/>
            </a:pPr>
            <a:r>
              <a:rPr lang="en-IN" altLang="en-GB" sz="1700" b="1"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Ms</a:t>
            </a:r>
            <a:r>
              <a:rPr lang="en-GB" sz="1700" b="1"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a:t>
            </a:r>
            <a:r>
              <a:rPr lang="en-IN" altLang="en-GB" sz="1700" b="1"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rPr>
              <a:t>Babitha S</a:t>
            </a:r>
            <a:endParaRPr lang="en-GB" sz="1700" b="1"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Assistant Professor</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School of Computer Science and Engineering</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lvl="0">
              <a:spcBef>
                <a:spcPts val="340"/>
              </a:spcBef>
              <a:buClr>
                <a:srgbClr val="17365D"/>
              </a:buClr>
              <a:buSzPts val="1700"/>
            </a:pPr>
            <a:r>
              <a:rPr lang="en-US" sz="17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Presidency University</a:t>
            </a:r>
            <a:endParaRPr lang="en-US"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l" rtl="0">
              <a:spcBef>
                <a:spcPts val="400"/>
              </a:spcBef>
              <a:spcAft>
                <a:spcPts val="0"/>
              </a:spcAft>
              <a:buClr>
                <a:srgbClr val="17365D"/>
              </a:buClr>
              <a:buSzPts val="2000"/>
              <a:buFont typeface="Arial" panose="020B0604020202020204"/>
              <a:buNone/>
            </a:pPr>
            <a:endParaRPr sz="2000" b="1" i="0" u="none" strike="noStrike" cap="none" dirty="0">
              <a:solidFill>
                <a:srgbClr val="17365D"/>
              </a:solidFill>
              <a:latin typeface="Cambria" panose="02040503050406030204" pitchFamily="18" charset="0"/>
              <a:ea typeface="Cambria" panose="02040503050406030204" pitchFamily="18" charset="0"/>
              <a:cs typeface="Verdana" panose="020B0604030504040204"/>
              <a:sym typeface="Verdana" panose="020B0604030504040204"/>
            </a:endParaRPr>
          </a:p>
        </p:txBody>
      </p:sp>
      <p:graphicFrame>
        <p:nvGraphicFramePr>
          <p:cNvPr id="89" name="Google Shape;89;p13"/>
          <p:cNvGraphicFramePr/>
          <p:nvPr/>
        </p:nvGraphicFramePr>
        <p:xfrm>
          <a:off x="553347" y="2721840"/>
          <a:ext cx="5418675" cy="2194620"/>
        </p:xfrm>
        <a:graphic>
          <a:graphicData uri="http://schemas.openxmlformats.org/drawingml/2006/table">
            <a:tbl>
              <a:tblPr firstRow="1" bandRow="1">
                <a:noFill/>
                <a:tableStyleId>{57690726-49DA-4552-BDEB-330DD8EA8BD9}</a:tableStyleId>
              </a:tblPr>
              <a:tblGrid>
                <a:gridCol w="2085000"/>
                <a:gridCol w="3333675"/>
              </a:tblGrid>
              <a:tr h="306243">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Font typeface="+mj-l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r h="306243">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r>
            </a:tbl>
          </a:graphicData>
        </a:graphic>
      </p:graphicFrame>
      <p:sp>
        <p:nvSpPr>
          <p:cNvPr id="91" name="Google Shape;91;p13"/>
          <p:cNvSpPr txBox="1"/>
          <p:nvPr/>
        </p:nvSpPr>
        <p:spPr>
          <a:xfrm>
            <a:off x="3046184" y="99061"/>
            <a:ext cx="5498973" cy="72937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panose="020B0604020202020204"/>
              <a:buNone/>
            </a:pPr>
            <a:r>
              <a:rPr lang="en-GB" sz="1800" b="1"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CSE7101-</a:t>
            </a: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 Capstone Project</a:t>
            </a:r>
            <a:endParaRPr sz="1800" dirty="0">
              <a:latin typeface="Times New Roman" panose="02020603050405020304" pitchFamily="18" charset="0"/>
              <a:ea typeface="Cambria" panose="02040503050406030204" pitchFamily="18" charset="0"/>
              <a:cs typeface="Times New Roman" panose="02020603050405020304" pitchFamily="18" charset="0"/>
            </a:endParaRPr>
          </a:p>
          <a:p>
            <a:pPr marL="0" marR="0" lvl="0" indent="0" algn="ctr" rtl="0">
              <a:spcBef>
                <a:spcPts val="310"/>
              </a:spcBef>
              <a:spcAft>
                <a:spcPts val="0"/>
              </a:spcAft>
              <a:buClr>
                <a:srgbClr val="17365D"/>
              </a:buClr>
              <a:buSzPct val="100000"/>
              <a:buFont typeface="Arial" panose="020B0604020202020204"/>
              <a:buNone/>
            </a:pPr>
            <a:r>
              <a:rPr lang="en-GB"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Review-2</a:t>
            </a:r>
            <a:endParaRPr sz="1800" b="1" i="0" u="none" strike="noStrike" cap="none" dirty="0">
              <a:solidFill>
                <a:srgbClr val="17365D"/>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endParaRPr>
          </a:p>
        </p:txBody>
      </p:sp>
      <p:sp>
        <p:nvSpPr>
          <p:cNvPr id="8" name="Google Shape;91;p13"/>
          <p:cNvSpPr txBox="1"/>
          <p:nvPr/>
        </p:nvSpPr>
        <p:spPr>
          <a:xfrm>
            <a:off x="400050" y="4533900"/>
            <a:ext cx="11391265" cy="1311910"/>
          </a:xfrm>
          <a:prstGeom prst="rect">
            <a:avLst/>
          </a:prstGeom>
          <a:noFill/>
          <a:ln>
            <a:noFill/>
          </a:ln>
        </p:spPr>
        <p:txBody>
          <a:bodyPr spcFirstLastPara="1" wrap="square" lIns="91425" tIns="45700" rIns="91425" bIns="45700" anchor="t" anchorCtr="0">
            <a:noAutofit/>
          </a:bodyPr>
          <a:lstStyle/>
          <a:p>
            <a:pPr>
              <a:buClr>
                <a:srgbClr val="17365D"/>
              </a:buClr>
              <a:buSzPct val="100000"/>
            </a:pPr>
            <a:r>
              <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Name of the Program: </a:t>
            </a:r>
            <a:r>
              <a:rPr lang="en-US" sz="18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COM</a:t>
            </a:r>
            <a:endPar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endParaRPr>
          </a:p>
          <a:p>
            <a:pPr lvl="0">
              <a:spcBef>
                <a:spcPts val="340"/>
              </a:spcBef>
              <a:buClr>
                <a:srgbClr val="17365D"/>
              </a:buClr>
              <a:buSzPts val="1700"/>
            </a:pPr>
            <a:r>
              <a:rPr lang="en-US" sz="1800" b="1"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Name of the HoD: </a:t>
            </a:r>
            <a:r>
              <a:rPr lang="en-IN" sz="1800" b="1" dirty="0">
                <a:latin typeface="Cambria" panose="02040503050406030204" pitchFamily="18" charset="0"/>
                <a:ea typeface="Cambria" panose="02040503050406030204" pitchFamily="18" charset="0"/>
              </a:rPr>
              <a:t>Dr. </a:t>
            </a:r>
            <a:r>
              <a:rPr lang="en-GB" sz="1800" b="1"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rPr>
              <a:t>Gopal Krishna Shyam</a:t>
            </a:r>
            <a:endParaRPr lang="en-GB" sz="1800" b="1" dirty="0">
              <a:solidFill>
                <a:schemeClr val="tx1"/>
              </a:solidFill>
              <a:latin typeface="Cambria" panose="02040503050406030204" pitchFamily="18" charset="0"/>
              <a:ea typeface="Cambria" panose="02040503050406030204" pitchFamily="18" charset="0"/>
              <a:cs typeface="Verdana" panose="020B0604030504040204"/>
              <a:sym typeface="Verdana" panose="020B0604030504040204"/>
            </a:endParaRPr>
          </a:p>
          <a:p>
            <a:pPr lvl="0">
              <a:buClr>
                <a:srgbClr val="17365D"/>
              </a:buClr>
              <a:buSzPct val="100000"/>
            </a:pPr>
            <a:r>
              <a:rPr lang="en-US" sz="1800" b="1" i="0" u="none" strike="noStrike" cap="none"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Name of the Program Project Coordinator: </a:t>
            </a:r>
            <a:r>
              <a:rPr lang="en-IN" sz="1800" b="1" dirty="0">
                <a:latin typeface="Cambria" panose="02040503050406030204" pitchFamily="18" charset="0"/>
                <a:ea typeface="Cambria" panose="02040503050406030204" pitchFamily="18" charset="0"/>
              </a:rPr>
              <a:t>Ms. Sumita </a:t>
            </a:r>
            <a:r>
              <a:rPr lang="en-IN" sz="1800" b="1" dirty="0" err="1">
                <a:latin typeface="Cambria" panose="02040503050406030204" pitchFamily="18" charset="0"/>
                <a:ea typeface="Cambria" panose="02040503050406030204" pitchFamily="18" charset="0"/>
              </a:rPr>
              <a:t>Guddin</a:t>
            </a:r>
            <a:r>
              <a:rPr lang="en-IN" sz="1800" b="1" dirty="0">
                <a:latin typeface="Cambria" panose="02040503050406030204" pitchFamily="18" charset="0"/>
                <a:ea typeface="Cambria" panose="02040503050406030204" pitchFamily="18" charset="0"/>
              </a:rPr>
              <a:t> </a:t>
            </a:r>
            <a:endParaRPr lang="en-IN" sz="1800" b="1" dirty="0">
              <a:latin typeface="Cambria" panose="02040503050406030204" pitchFamily="18" charset="0"/>
              <a:ea typeface="Cambria" panose="02040503050406030204" pitchFamily="18" charset="0"/>
            </a:endParaRPr>
          </a:p>
          <a:p>
            <a:pPr lvl="0">
              <a:buClr>
                <a:srgbClr val="17365D"/>
              </a:buClr>
              <a:buSzPct val="100000"/>
            </a:pPr>
            <a:r>
              <a:rPr lang="en-US" sz="1800" b="1" dirty="0">
                <a:solidFill>
                  <a:schemeClr val="accent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Name of the School Project Coordinators: </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Dr. </a:t>
            </a:r>
            <a:r>
              <a:rPr lang="en-US" sz="1800" b="1" i="0" u="none" strike="noStrike" cap="none" dirty="0" err="1">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Sampath</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 A K , Dr. </a:t>
            </a:r>
            <a:r>
              <a:rPr lang="en-US" sz="1800" b="1" i="0" u="none" strike="noStrike" cap="none" dirty="0" err="1">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Geetha</a:t>
            </a:r>
            <a:r>
              <a:rPr lang="en-US"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rPr>
              <a:t> A </a:t>
            </a:r>
            <a:endParaRPr sz="1800" b="1" i="0" u="none" strike="noStrike" cap="none" dirty="0">
              <a:solidFill>
                <a:schemeClr val="tx1"/>
              </a:solidFill>
              <a:latin typeface="Times New Roman" panose="02020603050405020304" pitchFamily="18" charset="0"/>
              <a:ea typeface="Cambria" panose="02040503050406030204" pitchFamily="18" charset="0"/>
              <a:cs typeface="Times New Roman" panose="02020603050405020304" pitchFamily="18" charset="0"/>
              <a:sym typeface="Verdana" panose="020B0604030504040204"/>
            </a:endParaRPr>
          </a:p>
        </p:txBody>
      </p:sp>
      <p:graphicFrame>
        <p:nvGraphicFramePr>
          <p:cNvPr id="2" name="Table 1"/>
          <p:cNvGraphicFramePr>
            <a:graphicFrameLocks noGrp="1"/>
          </p:cNvGraphicFramePr>
          <p:nvPr/>
        </p:nvGraphicFramePr>
        <p:xfrm>
          <a:off x="553082" y="2721609"/>
          <a:ext cx="5685974" cy="1573032"/>
        </p:xfrm>
        <a:graphic>
          <a:graphicData uri="http://schemas.openxmlformats.org/drawingml/2006/table">
            <a:tbl>
              <a:tblPr firstRow="1" bandRow="1"/>
              <a:tblGrid>
                <a:gridCol w="2842987"/>
                <a:gridCol w="2842987"/>
              </a:tblGrid>
              <a:tr h="393258">
                <a:tc>
                  <a:txBody>
                    <a:bodyPr/>
                    <a:lstStyle/>
                    <a:p>
                      <a:endParaRPr lang="en-IN" dirty="0">
                        <a:latin typeface="Times New Roman" panose="02020603050405020304" pitchFamily="18" charset="0"/>
                        <a:cs typeface="Times New Roman" panose="02020603050405020304" pitchFamily="18" charset="0"/>
                      </a:endParaRPr>
                    </a:p>
                  </a:txBody>
                  <a:tcPr/>
                </a:tc>
                <a:tc>
                  <a:txBody>
                    <a:bodyPr/>
                    <a:lstStyle/>
                    <a:p>
                      <a:endParaRPr lang="en-IN">
                        <a:latin typeface="Times New Roman" panose="02020603050405020304" pitchFamily="18" charset="0"/>
                        <a:cs typeface="Times New Roman" panose="02020603050405020304" pitchFamily="18" charset="0"/>
                      </a:endParaRPr>
                    </a:p>
                  </a:txBody>
                  <a:tcPr/>
                </a:tc>
              </a:tr>
              <a:tr h="393258">
                <a:tc>
                  <a:txBody>
                    <a:bodyPr/>
                    <a:lstStyle/>
                    <a:p>
                      <a:r>
                        <a:rPr lang="en-IN" sz="1800" dirty="0">
                          <a:latin typeface="Times New Roman" panose="02020603050405020304" pitchFamily="18" charset="0"/>
                          <a:cs typeface="Times New Roman" panose="02020603050405020304" pitchFamily="18" charset="0"/>
                        </a:rPr>
                        <a:t>20221COM0019</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IN" sz="1800" dirty="0">
                          <a:sym typeface="+mn-ea"/>
                        </a:rPr>
                        <a:t>Makandar Saba Fareen</a:t>
                      </a:r>
                      <a:endParaRPr lang="en-IN" sz="1800" dirty="0">
                        <a:latin typeface="Times New Roman" panose="02020603050405020304" pitchFamily="18" charset="0"/>
                        <a:cs typeface="Times New Roman" panose="02020603050405020304" pitchFamily="18" charset="0"/>
                      </a:endParaRPr>
                    </a:p>
                  </a:txBody>
                  <a:tcPr/>
                </a:tc>
              </a:tr>
              <a:tr h="393258">
                <a:tc>
                  <a:txBody>
                    <a:bodyPr/>
                    <a:lstStyle/>
                    <a:p>
                      <a:r>
                        <a:rPr lang="en-IN" sz="1800" dirty="0">
                          <a:latin typeface="Times New Roman" panose="02020603050405020304" pitchFamily="18" charset="0"/>
                          <a:cs typeface="Times New Roman" panose="02020603050405020304" pitchFamily="18" charset="0"/>
                        </a:rPr>
                        <a:t>20221COM0039</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IN" sz="1800" dirty="0">
                          <a:sym typeface="+mn-ea"/>
                        </a:rPr>
                        <a:t>Billa Sunilkumar</a:t>
                      </a:r>
                      <a:endParaRPr lang="en-IN" sz="1800" dirty="0">
                        <a:latin typeface="Times New Roman" panose="02020603050405020304" pitchFamily="18" charset="0"/>
                        <a:cs typeface="Times New Roman" panose="02020603050405020304" pitchFamily="18" charset="0"/>
                      </a:endParaRPr>
                    </a:p>
                  </a:txBody>
                  <a:tcPr/>
                </a:tc>
              </a:tr>
              <a:tr h="393258">
                <a:tc>
                  <a:txBody>
                    <a:bodyPr/>
                    <a:lstStyle/>
                    <a:p>
                      <a:r>
                        <a:rPr lang="en-IN" sz="1800" dirty="0">
                          <a:latin typeface="Times New Roman" panose="02020603050405020304" pitchFamily="18" charset="0"/>
                          <a:cs typeface="Times New Roman" panose="02020603050405020304" pitchFamily="18" charset="0"/>
                        </a:rPr>
                        <a:t>20221COM0052</a:t>
                      </a:r>
                      <a:endParaRPr lang="en-IN" sz="1800" dirty="0">
                        <a:latin typeface="Times New Roman" panose="02020603050405020304" pitchFamily="18" charset="0"/>
                        <a:cs typeface="Times New Roman" panose="02020603050405020304" pitchFamily="18" charset="0"/>
                      </a:endParaRPr>
                    </a:p>
                  </a:txBody>
                  <a:tcPr/>
                </a:tc>
                <a:tc>
                  <a:txBody>
                    <a:bodyPr/>
                    <a:lstStyle/>
                    <a:p>
                      <a:r>
                        <a:rPr lang="en-IN" sz="1800" dirty="0">
                          <a:sym typeface="+mn-ea"/>
                        </a:rPr>
                        <a:t>Pikkili Sai Tarishma</a:t>
                      </a:r>
                      <a:endParaRPr lang="en-IN" sz="1800"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152400" indent="0">
              <a:spcBef>
                <a:spcPts val="0"/>
              </a:spcBef>
              <a:buSzPct val="100000"/>
              <a:buNone/>
            </a:pPr>
            <a:r>
              <a:rPr lang="en-IN" altLang="en-US" sz="2000" b="1" dirty="0">
                <a:latin typeface="Cambria" panose="02040503050406030204" pitchFamily="18" charset="0"/>
                <a:ea typeface="Cambria" panose="02040503050406030204" pitchFamily="18" charset="0"/>
              </a:rPr>
              <a:t>6.</a:t>
            </a:r>
            <a:r>
              <a:rPr lang="en-US" altLang="en-US" sz="2000" b="1" dirty="0">
                <a:latin typeface="Cambria" panose="02040503050406030204" pitchFamily="18" charset="0"/>
                <a:ea typeface="Cambria" panose="02040503050406030204" pitchFamily="18" charset="0"/>
              </a:rPr>
              <a:t>Conflict Detection using Intelligent Rules</a:t>
            </a:r>
            <a:endParaRPr lang="en-US" altLang="en-US" sz="200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000" dirty="0">
                <a:latin typeface="Cambria" panose="02040503050406030204" pitchFamily="18" charset="0"/>
                <a:ea typeface="Cambria" panose="02040503050406030204" pitchFamily="18" charset="0"/>
              </a:rPr>
              <a:t>Automatically detect conflicts using constraint checks and reassign slots dynamically.</a:t>
            </a: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000" b="1" dirty="0">
                <a:latin typeface="Cambria" panose="02040503050406030204" pitchFamily="18" charset="0"/>
                <a:ea typeface="Cambria" panose="02040503050406030204" pitchFamily="18" charset="0"/>
              </a:rPr>
              <a:t>7.</a:t>
            </a:r>
            <a:r>
              <a:rPr lang="en-US" altLang="en-US" sz="2000" b="1" dirty="0">
                <a:latin typeface="Cambria" panose="02040503050406030204" pitchFamily="18" charset="0"/>
                <a:ea typeface="Cambria" panose="02040503050406030204" pitchFamily="18" charset="0"/>
              </a:rPr>
              <a:t>Optimization &amp; Refinement (AI Aspect)</a:t>
            </a:r>
            <a:endParaRPr lang="en-US" altLang="en-US" sz="200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000" dirty="0">
                <a:latin typeface="Cambria" panose="02040503050406030204" pitchFamily="18" charset="0"/>
                <a:ea typeface="Cambria" panose="02040503050406030204" pitchFamily="18" charset="0"/>
              </a:rPr>
              <a:t>Iteratively improve the timetable by minimizing idle slots and balancing faculty workload.</a:t>
            </a: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000" b="1" dirty="0">
                <a:latin typeface="Cambria" panose="02040503050406030204" pitchFamily="18" charset="0"/>
                <a:ea typeface="Cambria" panose="02040503050406030204" pitchFamily="18" charset="0"/>
              </a:rPr>
              <a:t>8.</a:t>
            </a:r>
            <a:r>
              <a:rPr lang="en-US" altLang="en-US" sz="2000" b="1" dirty="0">
                <a:latin typeface="Cambria" panose="02040503050406030204" pitchFamily="18" charset="0"/>
                <a:ea typeface="Cambria" panose="02040503050406030204" pitchFamily="18" charset="0"/>
              </a:rPr>
              <a:t>Timetable Visualization</a:t>
            </a:r>
            <a:endParaRPr lang="en-US" altLang="en-US" sz="200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000" dirty="0">
                <a:latin typeface="Cambria" panose="02040503050406030204" pitchFamily="18" charset="0"/>
                <a:ea typeface="Cambria" panose="02040503050406030204" pitchFamily="18" charset="0"/>
              </a:rPr>
              <a:t>Display the finalized timetable in a user-friendly tabular format.</a:t>
            </a: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000" b="1" dirty="0">
                <a:latin typeface="Cambria" panose="02040503050406030204" pitchFamily="18" charset="0"/>
                <a:ea typeface="Cambria" panose="02040503050406030204" pitchFamily="18" charset="0"/>
              </a:rPr>
              <a:t>9.</a:t>
            </a:r>
            <a:r>
              <a:rPr lang="en-US" altLang="en-US" sz="2000" b="1" dirty="0">
                <a:latin typeface="Cambria" panose="02040503050406030204" pitchFamily="18" charset="0"/>
                <a:ea typeface="Cambria" panose="02040503050406030204" pitchFamily="18" charset="0"/>
              </a:rPr>
              <a:t>Filtering and User Interaction</a:t>
            </a: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000" dirty="0">
                <a:latin typeface="Cambria" panose="02040503050406030204" pitchFamily="18" charset="0"/>
                <a:ea typeface="Cambria" panose="02040503050406030204" pitchFamily="18" charset="0"/>
              </a:rPr>
              <a:t>Allow users to filter timetables by program, faculty, or room.</a:t>
            </a: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00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000" b="1" dirty="0">
                <a:latin typeface="Cambria" panose="02040503050406030204" pitchFamily="18" charset="0"/>
                <a:ea typeface="Cambria" panose="02040503050406030204" pitchFamily="18" charset="0"/>
              </a:rPr>
              <a:t>10.</a:t>
            </a:r>
            <a:r>
              <a:rPr lang="en-US" altLang="en-US" sz="2000" b="1" dirty="0">
                <a:latin typeface="Cambria" panose="02040503050406030204" pitchFamily="18" charset="0"/>
                <a:ea typeface="Cambria" panose="02040503050406030204" pitchFamily="18" charset="0"/>
              </a:rPr>
              <a:t>Output Generation (Future Scope)</a:t>
            </a:r>
            <a:endParaRPr lang="en-US" altLang="en-US" sz="200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000" dirty="0">
                <a:latin typeface="Cambria" panose="02040503050406030204" pitchFamily="18" charset="0"/>
                <a:ea typeface="Cambria" panose="02040503050406030204" pitchFamily="18" charset="0"/>
              </a:rPr>
              <a:t>Support export of optimized timetables to PDF/Excel formats.</a:t>
            </a:r>
            <a:endParaRPr lang="en-US" altLang="en-US" sz="2000" dirty="0">
              <a:latin typeface="Cambria" panose="02040503050406030204" pitchFamily="18" charset="0"/>
              <a:ea typeface="Cambria" panose="020405030504060302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lang="en-IN" dirty="0"/>
          </a:p>
        </p:txBody>
      </p:sp>
      <p:sp>
        <p:nvSpPr>
          <p:cNvPr id="3" name="Text Placeholder 2"/>
          <p:cNvSpPr>
            <a:spLocks noGrp="1"/>
          </p:cNvSpPr>
          <p:nvPr>
            <p:ph type="body" idx="1"/>
          </p:nvPr>
        </p:nvSpPr>
        <p:spPr/>
        <p:txBody>
          <a:bodyPr/>
          <a:lstStyle/>
          <a:p>
            <a:pPr marL="76200" indent="0">
              <a:buNone/>
            </a:pPr>
            <a:r>
              <a:rPr lang="en-IN" b="1" dirty="0">
                <a:latin typeface="Times New Roman" panose="02020603050405020304" pitchFamily="18" charset="0"/>
                <a:cs typeface="Times New Roman" panose="02020603050405020304" pitchFamily="18" charset="0"/>
              </a:rPr>
              <a:t>Flowchart</a:t>
            </a:r>
            <a:endParaRPr lang="en-IN" b="1" dirty="0">
              <a:latin typeface="Times New Roman" panose="02020603050405020304" pitchFamily="18" charset="0"/>
              <a:cs typeface="Times New Roman" panose="02020603050405020304" pitchFamily="18" charset="0"/>
            </a:endParaRPr>
          </a:p>
          <a:p>
            <a:pPr marL="76200" indent="0">
              <a:buNone/>
            </a:pPr>
            <a:endParaRPr lang="en-IN" dirty="0"/>
          </a:p>
        </p:txBody>
      </p:sp>
      <p:pic>
        <p:nvPicPr>
          <p:cNvPr id="4" name="Picture 3" descr="R2_flowchart"/>
          <p:cNvPicPr>
            <a:picLocks noChangeAspect="1"/>
          </p:cNvPicPr>
          <p:nvPr/>
        </p:nvPicPr>
        <p:blipFill>
          <a:blip r:embed="rId1"/>
          <a:stretch>
            <a:fillRect/>
          </a:stretch>
        </p:blipFill>
        <p:spPr>
          <a:xfrm>
            <a:off x="1929130" y="1744345"/>
            <a:ext cx="7843520" cy="42786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Modules</a:t>
            </a:r>
            <a:endParaRPr lang="en-IN" dirty="0"/>
          </a:p>
        </p:txBody>
      </p:sp>
      <p:sp>
        <p:nvSpPr>
          <p:cNvPr id="5" name="Rectangle 2"/>
          <p:cNvSpPr>
            <a:spLocks noGrp="1" noChangeArrowheads="1"/>
          </p:cNvSpPr>
          <p:nvPr>
            <p:ph type="body" idx="1"/>
          </p:nvPr>
        </p:nvSpPr>
        <p:spPr bwMode="auto">
          <a:xfrm>
            <a:off x="812800" y="1146175"/>
            <a:ext cx="10667365" cy="5292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76200" indent="0" algn="l">
              <a:lnSpc>
                <a:spcPct val="110000"/>
              </a:lnSpc>
              <a:buNone/>
            </a:pPr>
            <a:r>
              <a:rPr lang="en-US" altLang="en-US" sz="2000" b="1" dirty="0">
                <a:latin typeface="Cambria" panose="02040503050406030204" pitchFamily="18" charset="0"/>
                <a:ea typeface="Cambria" panose="02040503050406030204" pitchFamily="18" charset="0"/>
              </a:rPr>
              <a:t>1. Frontend User Interface Module</a:t>
            </a:r>
            <a:endParaRPr lang="en-US" altLang="en-US" sz="2000" b="1"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Handles user interaction, data input, and timetable visualization.</a:t>
            </a:r>
            <a:endParaRPr lang="en-US" altLang="en-US" sz="2000"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Component: Frontend (HTML, CSS, JavaScript)</a:t>
            </a:r>
            <a:endParaRPr lang="en-US" altLang="en-US" sz="2000" dirty="0">
              <a:latin typeface="Cambria" panose="02040503050406030204" pitchFamily="18" charset="0"/>
              <a:ea typeface="Cambria" panose="02040503050406030204" pitchFamily="18" charset="0"/>
            </a:endParaRPr>
          </a:p>
          <a:p>
            <a:pPr marL="76200" indent="0" algn="l">
              <a:lnSpc>
                <a:spcPct val="110000"/>
              </a:lnSpc>
              <a:buNone/>
            </a:pPr>
            <a:r>
              <a:rPr lang="en-US" altLang="en-US" sz="2000" b="1" dirty="0">
                <a:latin typeface="Cambria" panose="02040503050406030204" pitchFamily="18" charset="0"/>
                <a:ea typeface="Cambria" panose="02040503050406030204" pitchFamily="18" charset="0"/>
              </a:rPr>
              <a:t>2. Academic Data Management Module</a:t>
            </a:r>
            <a:endParaRPr lang="en-US" altLang="en-US" sz="2000" b="1"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Manages course, faculty, student, program, and room data.</a:t>
            </a:r>
            <a:endParaRPr lang="en-US" altLang="en-US" sz="2000"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Performs basic validation and structured storage.</a:t>
            </a:r>
            <a:endParaRPr lang="en-US" altLang="en-US" sz="2000"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Component: Frontend (JS data structures)</a:t>
            </a:r>
            <a:endParaRPr lang="en-US" altLang="en-US" sz="2000" dirty="0">
              <a:latin typeface="Cambria" panose="02040503050406030204" pitchFamily="18" charset="0"/>
              <a:ea typeface="Cambria" panose="02040503050406030204" pitchFamily="18" charset="0"/>
            </a:endParaRPr>
          </a:p>
          <a:p>
            <a:pPr marL="76200" indent="0" algn="l">
              <a:lnSpc>
                <a:spcPct val="110000"/>
              </a:lnSpc>
              <a:buNone/>
            </a:pPr>
            <a:r>
              <a:rPr lang="en-US" altLang="en-US" sz="2000" dirty="0">
                <a:latin typeface="Cambria" panose="02040503050406030204" pitchFamily="18" charset="0"/>
                <a:ea typeface="Cambria" panose="02040503050406030204" pitchFamily="18" charset="0"/>
              </a:rPr>
              <a:t>(Backend database – future scope)</a:t>
            </a:r>
            <a:endParaRPr lang="en-US" altLang="en-US" sz="2000" dirty="0">
              <a:latin typeface="Cambria" panose="02040503050406030204" pitchFamily="18" charset="0"/>
              <a:ea typeface="Cambria" panose="02040503050406030204" pitchFamily="18" charset="0"/>
            </a:endParaRPr>
          </a:p>
          <a:p>
            <a:pPr marL="76200" indent="0" algn="l">
              <a:lnSpc>
                <a:spcPct val="110000"/>
              </a:lnSpc>
              <a:buNone/>
            </a:pPr>
            <a:r>
              <a:rPr lang="en-US" altLang="en-US" sz="2000" b="1" dirty="0">
                <a:latin typeface="Cambria" panose="02040503050406030204" pitchFamily="18" charset="0"/>
                <a:ea typeface="Cambria" panose="02040503050406030204" pitchFamily="18" charset="0"/>
              </a:rPr>
              <a:t>3. Constraint Modeling Module</a:t>
            </a:r>
            <a:endParaRPr lang="en-US" altLang="en-US" sz="2000" b="1"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Defines and enforces hard constraints such as no clashes, program separation, credit limits, and room capacity.</a:t>
            </a:r>
            <a:endParaRPr lang="en-US" altLang="en-US" sz="2000" dirty="0">
              <a:latin typeface="Cambria" panose="02040503050406030204" pitchFamily="18" charset="0"/>
              <a:ea typeface="Cambria" panose="02040503050406030204" pitchFamily="18" charset="0"/>
            </a:endParaRPr>
          </a:p>
          <a:p>
            <a:pPr algn="l">
              <a:lnSpc>
                <a:spcPct val="110000"/>
              </a:lnSpc>
            </a:pPr>
            <a:r>
              <a:rPr lang="en-US" altLang="en-US" sz="2000" dirty="0">
                <a:latin typeface="Cambria" panose="02040503050406030204" pitchFamily="18" charset="0"/>
                <a:ea typeface="Cambria" panose="02040503050406030204" pitchFamily="18" charset="0"/>
              </a:rPr>
              <a:t>Component: Frontend Logic (JavaScript)</a:t>
            </a:r>
            <a:endParaRPr lang="en-US" altLang="en-US" sz="2000" dirty="0">
              <a:latin typeface="Cambria" panose="02040503050406030204" pitchFamily="18" charset="0"/>
              <a:ea typeface="Cambria" panose="02040503050406030204" pitchFamily="18" charset="0"/>
            </a:endParaRPr>
          </a:p>
          <a:p>
            <a:pPr marL="76200" indent="0" algn="l">
              <a:lnSpc>
                <a:spcPct val="150000"/>
              </a:lnSpc>
              <a:buNone/>
            </a:pPr>
            <a:endParaRPr lang="en-US" altLang="en-US" sz="2000" dirty="0">
              <a:latin typeface="Cambria" panose="02040503050406030204" pitchFamily="18" charset="0"/>
              <a:ea typeface="Cambria" panose="020405030504060302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dirty="0">
                <a:sym typeface="+mn-ea"/>
              </a:rPr>
              <a:t>Modules</a:t>
            </a:r>
            <a:endParaRPr lang="en-US"/>
          </a:p>
        </p:txBody>
      </p:sp>
      <p:sp>
        <p:nvSpPr>
          <p:cNvPr id="3" name="Text Placeholder 2"/>
          <p:cNvSpPr>
            <a:spLocks noGrp="1"/>
          </p:cNvSpPr>
          <p:nvPr>
            <p:ph type="body" idx="1"/>
          </p:nvPr>
        </p:nvSpPr>
        <p:spPr/>
        <p:txBody>
          <a:bodyPr/>
          <a:p>
            <a:pPr marL="76200" indent="0">
              <a:lnSpc>
                <a:spcPct val="50000"/>
              </a:lnSpc>
              <a:buNone/>
            </a:pPr>
            <a:r>
              <a:rPr lang="en-US" altLang="en-US" sz="2000" b="1">
                <a:latin typeface="Cambria" panose="02040503050406030204" pitchFamily="18" charset="0"/>
                <a:cs typeface="Cambria" panose="02040503050406030204" pitchFamily="18" charset="0"/>
              </a:rPr>
              <a:t>4. AI-Assisted Scheduling &amp; Optimization Module</a:t>
            </a:r>
            <a:endParaRPr lang="en-US" altLang="en-US" sz="2000" b="1">
              <a:latin typeface="Cambria" panose="02040503050406030204" pitchFamily="18" charset="0"/>
              <a:cs typeface="Cambria" panose="02040503050406030204" pitchFamily="18" charset="0"/>
            </a:endParaRPr>
          </a:p>
          <a:p>
            <a:pPr>
              <a:lnSpc>
                <a:spcPct val="50000"/>
              </a:lnSpc>
            </a:pPr>
            <a:endParaRPr lang="en-US" altLang="en-US" sz="2000">
              <a:latin typeface="Cambria" panose="02040503050406030204" pitchFamily="18" charset="0"/>
              <a:cs typeface="Cambria" panose="02040503050406030204" pitchFamily="18" charset="0"/>
            </a:endParaRPr>
          </a:p>
          <a:p>
            <a:pPr>
              <a:lnSpc>
                <a:spcPct val="50000"/>
              </a:lnSpc>
            </a:pPr>
            <a:r>
              <a:rPr lang="en-US" altLang="en-US" sz="2000">
                <a:latin typeface="Cambria" panose="02040503050406030204" pitchFamily="18" charset="0"/>
                <a:cs typeface="Cambria" panose="02040503050406030204" pitchFamily="18" charset="0"/>
              </a:rPr>
              <a:t>Uses heuristic-based intelligent logic to allocate courses, faculty, and rooms into time slots.</a:t>
            </a:r>
            <a:endParaRPr lang="en-US" altLang="en-US" sz="2000">
              <a:latin typeface="Cambria" panose="02040503050406030204" pitchFamily="18" charset="0"/>
              <a:cs typeface="Cambria" panose="02040503050406030204" pitchFamily="18" charset="0"/>
            </a:endParaRPr>
          </a:p>
          <a:p>
            <a:pPr>
              <a:lnSpc>
                <a:spcPct val="50000"/>
              </a:lnSpc>
            </a:pPr>
            <a:endParaRPr lang="en-US" altLang="en-US" sz="2000">
              <a:latin typeface="Cambria" panose="02040503050406030204" pitchFamily="18" charset="0"/>
              <a:cs typeface="Cambria" panose="02040503050406030204" pitchFamily="18" charset="0"/>
            </a:endParaRPr>
          </a:p>
          <a:p>
            <a:pPr>
              <a:lnSpc>
                <a:spcPct val="50000"/>
              </a:lnSpc>
            </a:pPr>
            <a:r>
              <a:rPr lang="en-US" altLang="en-US" sz="2000">
                <a:latin typeface="Cambria" panose="02040503050406030204" pitchFamily="18" charset="0"/>
                <a:cs typeface="Cambria" panose="02040503050406030204" pitchFamily="18" charset="0"/>
              </a:rPr>
              <a:t>Iteratively refines timetable to reduce conflicts and balance workload.</a:t>
            </a:r>
            <a:endParaRPr lang="en-US" altLang="en-US" sz="2000">
              <a:latin typeface="Cambria" panose="02040503050406030204" pitchFamily="18" charset="0"/>
              <a:cs typeface="Cambria" panose="02040503050406030204" pitchFamily="18" charset="0"/>
            </a:endParaRPr>
          </a:p>
          <a:p>
            <a:pPr>
              <a:lnSpc>
                <a:spcPct val="50000"/>
              </a:lnSpc>
            </a:pPr>
            <a:endParaRPr lang="en-US" altLang="en-US" sz="2000">
              <a:latin typeface="Cambria" panose="02040503050406030204" pitchFamily="18" charset="0"/>
              <a:cs typeface="Cambria" panose="02040503050406030204" pitchFamily="18" charset="0"/>
            </a:endParaRPr>
          </a:p>
          <a:p>
            <a:pPr>
              <a:lnSpc>
                <a:spcPct val="80000"/>
              </a:lnSpc>
            </a:pPr>
            <a:r>
              <a:rPr lang="en-US" altLang="en-US" sz="2000">
                <a:latin typeface="Cambria" panose="02040503050406030204" pitchFamily="18" charset="0"/>
                <a:cs typeface="Cambria" panose="02040503050406030204" pitchFamily="18" charset="0"/>
              </a:rPr>
              <a:t>Component: Frontend Scheduling Engine</a:t>
            </a:r>
            <a:endParaRPr lang="en-US" altLang="en-US" sz="2000">
              <a:latin typeface="Cambria" panose="02040503050406030204" pitchFamily="18" charset="0"/>
              <a:cs typeface="Cambria" panose="02040503050406030204" pitchFamily="18" charset="0"/>
            </a:endParaRPr>
          </a:p>
          <a:p>
            <a:pPr marL="76200" indent="0">
              <a:lnSpc>
                <a:spcPct val="80000"/>
              </a:lnSpc>
              <a:buNone/>
            </a:pPr>
            <a:r>
              <a:rPr lang="en-US" altLang="en-US" sz="2000">
                <a:latin typeface="Cambria" panose="02040503050406030204" pitchFamily="18" charset="0"/>
                <a:cs typeface="Cambria" panose="02040503050406030204" pitchFamily="18" charset="0"/>
              </a:rPr>
              <a:t>(Backend AI engine – future enhancement)</a:t>
            </a:r>
            <a:endParaRPr lang="en-US" altLang="en-US" sz="2000">
              <a:latin typeface="Cambria" panose="02040503050406030204" pitchFamily="18" charset="0"/>
              <a:cs typeface="Cambria" panose="02040503050406030204" pitchFamily="18" charset="0"/>
            </a:endParaRPr>
          </a:p>
          <a:p>
            <a:pPr marL="76200" indent="0">
              <a:lnSpc>
                <a:spcPct val="80000"/>
              </a:lnSpc>
              <a:buNone/>
            </a:pPr>
            <a:endParaRPr lang="en-US" altLang="en-US" sz="2000">
              <a:latin typeface="Cambria" panose="02040503050406030204" pitchFamily="18" charset="0"/>
              <a:cs typeface="Cambria" panose="02040503050406030204" pitchFamily="18" charset="0"/>
            </a:endParaRPr>
          </a:p>
          <a:p>
            <a:pPr marL="76200" indent="0">
              <a:lnSpc>
                <a:spcPct val="70000"/>
              </a:lnSpc>
              <a:buNone/>
            </a:pPr>
            <a:r>
              <a:rPr lang="en-US" altLang="en-US" sz="2000" b="1">
                <a:latin typeface="Cambria" panose="02040503050406030204" pitchFamily="18" charset="0"/>
                <a:cs typeface="Cambria" panose="02040503050406030204" pitchFamily="18" charset="0"/>
              </a:rPr>
              <a:t>5. Timetable Generation &amp; Visualization Module</a:t>
            </a:r>
            <a:endParaRPr lang="en-US" altLang="en-US" sz="2000" b="1">
              <a:latin typeface="Cambria" panose="02040503050406030204" pitchFamily="18" charset="0"/>
              <a:cs typeface="Cambria" panose="02040503050406030204" pitchFamily="18" charset="0"/>
            </a:endParaRPr>
          </a:p>
          <a:p>
            <a:pPr marL="76200" indent="0">
              <a:lnSpc>
                <a:spcPct val="70000"/>
              </a:lnSpc>
              <a:buNone/>
            </a:pPr>
            <a:endParaRPr lang="en-US" altLang="en-US" sz="2000" b="1">
              <a:latin typeface="Cambria" panose="02040503050406030204" pitchFamily="18" charset="0"/>
              <a:cs typeface="Cambria" panose="02040503050406030204" pitchFamily="18" charset="0"/>
            </a:endParaRPr>
          </a:p>
          <a:p>
            <a:pPr>
              <a:lnSpc>
                <a:spcPct val="60000"/>
              </a:lnSpc>
            </a:pPr>
            <a:r>
              <a:rPr lang="en-US" altLang="en-US" sz="2000">
                <a:latin typeface="Cambria" panose="02040503050406030204" pitchFamily="18" charset="0"/>
                <a:cs typeface="Cambria" panose="02040503050406030204" pitchFamily="18" charset="0"/>
              </a:rPr>
              <a:t>Generates program-wise timetables and displays them in a structured format.</a:t>
            </a:r>
            <a:endParaRPr lang="en-US" altLang="en-US" sz="2000">
              <a:latin typeface="Cambria" panose="02040503050406030204" pitchFamily="18" charset="0"/>
              <a:cs typeface="Cambria" panose="02040503050406030204" pitchFamily="18" charset="0"/>
            </a:endParaRPr>
          </a:p>
          <a:p>
            <a:pPr>
              <a:lnSpc>
                <a:spcPct val="60000"/>
              </a:lnSpc>
            </a:pPr>
            <a:endParaRPr lang="en-US" altLang="en-US" sz="2000">
              <a:latin typeface="Cambria" panose="02040503050406030204" pitchFamily="18" charset="0"/>
              <a:cs typeface="Cambria" panose="02040503050406030204" pitchFamily="18" charset="0"/>
            </a:endParaRPr>
          </a:p>
          <a:p>
            <a:pPr>
              <a:lnSpc>
                <a:spcPct val="60000"/>
              </a:lnSpc>
            </a:pPr>
            <a:r>
              <a:rPr lang="en-US" altLang="en-US" sz="2000">
                <a:latin typeface="Cambria" panose="02040503050406030204" pitchFamily="18" charset="0"/>
                <a:cs typeface="Cambria" panose="02040503050406030204" pitchFamily="18" charset="0"/>
              </a:rPr>
              <a:t>Supports filtering by program and academic parameters.</a:t>
            </a:r>
            <a:endParaRPr lang="en-US" altLang="en-US" sz="2000">
              <a:latin typeface="Cambria" panose="02040503050406030204" pitchFamily="18" charset="0"/>
              <a:cs typeface="Cambria" panose="02040503050406030204" pitchFamily="18" charset="0"/>
            </a:endParaRPr>
          </a:p>
          <a:p>
            <a:pPr>
              <a:lnSpc>
                <a:spcPct val="60000"/>
              </a:lnSpc>
            </a:pPr>
            <a:endParaRPr lang="en-US" altLang="en-US" sz="2000">
              <a:latin typeface="Cambria" panose="02040503050406030204" pitchFamily="18" charset="0"/>
              <a:cs typeface="Cambria" panose="02040503050406030204" pitchFamily="18" charset="0"/>
            </a:endParaRPr>
          </a:p>
          <a:p>
            <a:pPr>
              <a:lnSpc>
                <a:spcPct val="60000"/>
              </a:lnSpc>
            </a:pPr>
            <a:r>
              <a:rPr lang="en-US" altLang="en-US" sz="2000">
                <a:latin typeface="Cambria" panose="02040503050406030204" pitchFamily="18" charset="0"/>
                <a:cs typeface="Cambria" panose="02040503050406030204" pitchFamily="18" charset="0"/>
              </a:rPr>
              <a:t>Component: Frontend (JS + UI Rendering)</a:t>
            </a:r>
            <a:endParaRPr lang="en-US" altLang="en-US" sz="2000">
              <a:latin typeface="Cambria" panose="02040503050406030204" pitchFamily="18" charset="0"/>
              <a:cs typeface="Cambria" panose="020405030504060302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Implementation Progress</a:t>
            </a:r>
            <a:endParaRPr lang="en-IN" dirty="0">
              <a:latin typeface="Times New Roman" panose="02020603050405020304" pitchFamily="18" charset="0"/>
              <a:cs typeface="Times New Roman" panose="02020603050405020304" pitchFamily="18" charset="0"/>
            </a:endParaRPr>
          </a:p>
        </p:txBody>
      </p:sp>
      <p:sp>
        <p:nvSpPr>
          <p:cNvPr id="4" name="Rectangle 1"/>
          <p:cNvSpPr>
            <a:spLocks noGrp="1" noChangeArrowheads="1"/>
          </p:cNvSpPr>
          <p:nvPr>
            <p:ph type="body" idx="1"/>
          </p:nvPr>
        </p:nvSpPr>
        <p:spPr bwMode="auto">
          <a:xfrm>
            <a:off x="533400" y="1308735"/>
            <a:ext cx="10946765" cy="4472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noAutofit/>
          </a:bodyPr>
          <a:lstStyle/>
          <a:p>
            <a:pPr marL="0" indent="0" algn="l" eaLnBrk="0" fontAlgn="base" hangingPunct="0">
              <a:lnSpc>
                <a:spcPct val="90000"/>
              </a:lnSpc>
              <a:spcBef>
                <a:spcPct val="0"/>
              </a:spcBef>
              <a:spcAft>
                <a:spcPct val="0"/>
              </a:spcAft>
              <a:buClrTx/>
              <a:buSzTx/>
              <a:buNone/>
            </a:pPr>
            <a:r>
              <a:rPr kumimoji="0" lang="en-IN"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1.</a:t>
            </a:r>
            <a:r>
              <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System Setup &amp; UI Development</a:t>
            </a:r>
            <a:endPar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Developed a web-based user interface using HTML, CSS, and JavaScript.</a:t>
            </a: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IN"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2.</a:t>
            </a:r>
            <a:r>
              <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Academic Data Management</a:t>
            </a:r>
            <a:endPar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Implemented client-side data structures to manage courses, faculty, students, and rooms.</a:t>
            </a: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IN"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3.</a:t>
            </a:r>
            <a:r>
              <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Constraint Definition</a:t>
            </a:r>
            <a:endPar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Defined scheduling constraints such as program-wise segregation and conflict avoidance.</a:t>
            </a: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IN"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4.</a:t>
            </a:r>
            <a:r>
              <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AI-Assisted Timetable Generation</a:t>
            </a:r>
            <a:endPar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Applied heuristic-based intelligent logic to generate optimized, conflict-free timetables.</a:t>
            </a: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IN"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5.</a:t>
            </a:r>
            <a:r>
              <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Timetable Visualization &amp; Filtering</a:t>
            </a:r>
            <a:endParaRPr kumimoji="0" lang="en-US" altLang="en-US" sz="2200" b="1"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algn="l" eaLnBrk="0" fontAlgn="base" hangingPunct="0">
              <a:lnSpc>
                <a:spcPct val="90000"/>
              </a:lnSpc>
              <a:spcBef>
                <a:spcPct val="0"/>
              </a:spcBef>
              <a:spcAft>
                <a:spcPct val="0"/>
              </a:spcAft>
              <a:buClrTx/>
              <a:buSzTx/>
              <a:buNone/>
            </a:pPr>
            <a:r>
              <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Displayed generated timetables with program-wise filtering for user interaction.</a:t>
            </a:r>
            <a:endParaRPr kumimoji="0" lang="en-US" altLang="en-US" sz="22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Hardware &amp; Software Requirements</a:t>
            </a:r>
            <a:endParaRPr lang="en-IN" dirty="0"/>
          </a:p>
        </p:txBody>
      </p:sp>
      <p:sp>
        <p:nvSpPr>
          <p:cNvPr id="3" name="Text Placeholder 2"/>
          <p:cNvSpPr>
            <a:spLocks noGrp="1"/>
          </p:cNvSpPr>
          <p:nvPr>
            <p:ph type="body" idx="1"/>
          </p:nvPr>
        </p:nvSpPr>
        <p:spPr>
          <a:xfrm>
            <a:off x="697230" y="1046480"/>
            <a:ext cx="10888980" cy="5078730"/>
          </a:xfrm>
        </p:spPr>
        <p:txBody>
          <a:bodyPr>
            <a:noAutofit/>
          </a:bodyPr>
          <a:lstStyle/>
          <a:p>
            <a:pPr marL="76200" indent="0">
              <a:buNone/>
            </a:pPr>
            <a:r>
              <a:rPr lang="en-IN" sz="2000" b="1" dirty="0">
                <a:latin typeface="Times New Roman" panose="02020603050405020304" pitchFamily="18" charset="0"/>
                <a:cs typeface="Times New Roman" panose="02020603050405020304" pitchFamily="18" charset="0"/>
              </a:rPr>
              <a:t>Hardware Requirements:</a:t>
            </a:r>
            <a:endParaRPr lang="en-US" altLang="en-US" sz="2000" b="1"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System: Desktop / Laptop</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Processor: Intel i3 or higher</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RAM: Minimum 4 GB</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Storage: 5 GB free disk space</a:t>
            </a:r>
            <a:endParaRPr lang="en-US" altLang="en-US" sz="2000" dirty="0">
              <a:latin typeface="Times New Roman" panose="02020603050405020304" pitchFamily="18" charset="0"/>
              <a:cs typeface="Times New Roman" panose="02020603050405020304" pitchFamily="18" charset="0"/>
            </a:endParaRPr>
          </a:p>
          <a:p>
            <a:pPr>
              <a:lnSpc>
                <a:spcPct val="80000"/>
              </a:lnSpc>
            </a:pPr>
            <a:r>
              <a:rPr lang="en-US" altLang="en-US" sz="2000" dirty="0">
                <a:latin typeface="Times New Roman" panose="02020603050405020304" pitchFamily="18" charset="0"/>
                <a:cs typeface="Times New Roman" panose="02020603050405020304" pitchFamily="18" charset="0"/>
              </a:rPr>
              <a:t>Display: Standard monitor (for UI visualization)</a:t>
            </a:r>
            <a:endParaRPr lang="en-US" altLang="en-US" sz="2000" dirty="0">
              <a:latin typeface="Times New Roman" panose="02020603050405020304" pitchFamily="18" charset="0"/>
              <a:cs typeface="Times New Roman" panose="02020603050405020304" pitchFamily="18" charset="0"/>
            </a:endParaRPr>
          </a:p>
          <a:p>
            <a:pPr marL="76200" indent="0">
              <a:lnSpc>
                <a:spcPct val="80000"/>
              </a:lnSpc>
              <a:buNone/>
            </a:pPr>
            <a:endParaRPr lang="en-US" altLang="en-US" sz="2000" b="1" dirty="0">
              <a:latin typeface="Times New Roman" panose="02020603050405020304" pitchFamily="18" charset="0"/>
              <a:cs typeface="Times New Roman" panose="02020603050405020304" pitchFamily="18" charset="0"/>
            </a:endParaRPr>
          </a:p>
          <a:p>
            <a:pPr marL="76200" indent="0">
              <a:lnSpc>
                <a:spcPct val="80000"/>
              </a:lnSpc>
              <a:buNone/>
            </a:pPr>
            <a:r>
              <a:rPr lang="en-US" altLang="en-US" sz="2000" b="1" dirty="0">
                <a:latin typeface="Times New Roman" panose="02020603050405020304" pitchFamily="18" charset="0"/>
                <a:cs typeface="Times New Roman" panose="02020603050405020304" pitchFamily="18" charset="0"/>
              </a:rPr>
              <a:t>Software Requirements</a:t>
            </a:r>
            <a:endParaRPr lang="en-US" altLang="en-US" sz="2000" b="1"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Operating System: Windows / Linux / macOS</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Programming Languages:</a:t>
            </a:r>
            <a:r>
              <a:rPr lang="en-IN" altLang="en-US" sz="2000" dirty="0">
                <a:latin typeface="Times New Roman" panose="02020603050405020304" pitchFamily="18" charset="0"/>
                <a:cs typeface="Times New Roman" panose="02020603050405020304" pitchFamily="18" charset="0"/>
              </a:rPr>
              <a:t> </a:t>
            </a:r>
            <a:endParaRPr lang="en-IN" altLang="en-US" sz="2000" dirty="0">
              <a:latin typeface="Times New Roman" panose="02020603050405020304" pitchFamily="18" charset="0"/>
              <a:cs typeface="Times New Roman" panose="02020603050405020304" pitchFamily="18" charset="0"/>
            </a:endParaRPr>
          </a:p>
          <a:p>
            <a:pPr marL="76200" indent="0">
              <a:buNone/>
            </a:pPr>
            <a:r>
              <a:rPr lang="en-IN" altLang="en-US" sz="2000" dirty="0">
                <a:latin typeface="Times New Roman" panose="02020603050405020304" pitchFamily="18" charset="0"/>
                <a:cs typeface="Times New Roman" panose="02020603050405020304" pitchFamily="18" charset="0"/>
              </a:rPr>
              <a:t>          1.</a:t>
            </a:r>
            <a:r>
              <a:rPr lang="en-US" altLang="en-US" sz="2000" dirty="0">
                <a:latin typeface="Times New Roman" panose="02020603050405020304" pitchFamily="18" charset="0"/>
                <a:cs typeface="Times New Roman" panose="02020603050405020304" pitchFamily="18" charset="0"/>
              </a:rPr>
              <a:t>HTML5, CSS3 (Frontend UI)</a:t>
            </a:r>
            <a:endParaRPr lang="en-US" altLang="en-US" sz="2000" dirty="0">
              <a:latin typeface="Times New Roman" panose="02020603050405020304" pitchFamily="18" charset="0"/>
              <a:cs typeface="Times New Roman" panose="02020603050405020304" pitchFamily="18" charset="0"/>
            </a:endParaRPr>
          </a:p>
          <a:p>
            <a:pPr marL="76200" indent="0">
              <a:buNone/>
            </a:pPr>
            <a:r>
              <a:rPr lang="en-US" altLang="en-US" sz="2000"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2.</a:t>
            </a:r>
            <a:r>
              <a:rPr lang="en-US" altLang="en-US" sz="2000" dirty="0">
                <a:latin typeface="Times New Roman" panose="02020603050405020304" pitchFamily="18" charset="0"/>
                <a:cs typeface="Times New Roman" panose="02020603050405020304" pitchFamily="18" charset="0"/>
              </a:rPr>
              <a:t>JavaScript (Logic &amp; Scheduling)</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Code Editor: Visual Studio Code</a:t>
            </a:r>
            <a:endParaRPr lang="en-US" altLang="en-US"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Web Browser: Google Chrome / Mozilla Firefox</a:t>
            </a:r>
            <a:endParaRPr lang="en-US" altLang="en-US" sz="20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3048000" y="3275112"/>
            <a:ext cx="6096000" cy="307777"/>
          </a:xfrm>
          <a:prstGeom prst="rect">
            <a:avLst/>
          </a:prstGeom>
          <a:noFill/>
        </p:spPr>
        <p:txBody>
          <a:bodyPr wrap="square">
            <a:spAutoFit/>
          </a:bodyPr>
          <a:lstStyle/>
          <a:p>
            <a:pPr>
              <a:buNone/>
            </a:pP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panose="02040503050406030204" pitchFamily="18" charset="0"/>
                <a:ea typeface="Cambria" panose="02040503050406030204" pitchFamily="18" charset="0"/>
              </a:rPr>
              <a:t>SDG Mapping</a:t>
            </a:r>
            <a:endParaRPr lang="en-IN" dirty="0"/>
          </a:p>
        </p:txBody>
      </p:sp>
      <p:sp>
        <p:nvSpPr>
          <p:cNvPr id="3" name="Text Placeholder 2"/>
          <p:cNvSpPr>
            <a:spLocks noGrp="1"/>
          </p:cNvSpPr>
          <p:nvPr>
            <p:ph type="body" idx="1"/>
          </p:nvPr>
        </p:nvSpPr>
        <p:spPr/>
        <p:txBody>
          <a:bodyPr/>
          <a:lstStyle/>
          <a:p>
            <a:pPr marL="0" indent="0" eaLnBrk="0" fontAlgn="base" hangingPunct="0">
              <a:spcBef>
                <a:spcPct val="0"/>
              </a:spcBef>
              <a:spcAft>
                <a:spcPct val="0"/>
              </a:spcAft>
              <a:buClrTx/>
              <a:buSzTx/>
              <a:buNone/>
            </a:pPr>
            <a:r>
              <a:rPr lang="en-US" b="1" dirty="0">
                <a:latin typeface="Cambria" panose="02040503050406030204" pitchFamily="18" charset="0"/>
                <a:ea typeface="Cambria" panose="02040503050406030204" pitchFamily="18" charset="0"/>
                <a:sym typeface="+mn-ea"/>
              </a:rPr>
              <a:t>SDG </a:t>
            </a:r>
            <a:r>
              <a:rPr lang="en-IN" altLang="en-US" b="1" dirty="0">
                <a:latin typeface="Cambria" panose="02040503050406030204" pitchFamily="18" charset="0"/>
                <a:ea typeface="Cambria" panose="02040503050406030204" pitchFamily="18" charset="0"/>
                <a:sym typeface="+mn-ea"/>
              </a:rPr>
              <a:t>9</a:t>
            </a:r>
            <a:r>
              <a:rPr lang="en-US" b="1" dirty="0">
                <a:latin typeface="Cambria" panose="02040503050406030204" pitchFamily="18" charset="0"/>
                <a:ea typeface="Cambria" panose="02040503050406030204" pitchFamily="18" charset="0"/>
                <a:sym typeface="+mn-ea"/>
              </a:rPr>
              <a:t> – </a:t>
            </a:r>
            <a:r>
              <a:rPr lang="en-US" altLang="en-US" b="1" dirty="0">
                <a:latin typeface="Cambria" panose="02040503050406030204" pitchFamily="18" charset="0"/>
                <a:ea typeface="Cambria" panose="02040503050406030204" pitchFamily="18" charset="0"/>
                <a:sym typeface="+mn-ea"/>
              </a:rPr>
              <a:t>Industry, Innovation and Infrastructure</a:t>
            </a:r>
            <a:endParaRPr lang="en-US" altLang="en-US" b="1" dirty="0">
              <a:latin typeface="Cambria" panose="02040503050406030204" pitchFamily="18" charset="0"/>
              <a:ea typeface="Cambria" panose="02040503050406030204" pitchFamily="18" charset="0"/>
            </a:endParaRPr>
          </a:p>
          <a:p>
            <a:pPr marL="342900" indent="-342900" eaLnBrk="0" fontAlgn="base" hangingPunct="0">
              <a:spcBef>
                <a:spcPct val="0"/>
              </a:spcBef>
              <a:spcAft>
                <a:spcPct val="0"/>
              </a:spcAft>
              <a:buClrTx/>
              <a:buSzTx/>
            </a:pPr>
            <a:r>
              <a:rPr lang="en-US" altLang="en-US" dirty="0">
                <a:latin typeface="Cambria" panose="02040503050406030204" pitchFamily="18" charset="0"/>
                <a:ea typeface="Cambria" panose="02040503050406030204" pitchFamily="18" charset="0"/>
                <a:sym typeface="+mn-ea"/>
              </a:rPr>
              <a:t>Encourages the use of AI-assisted and digital solutions in academic administration.</a:t>
            </a:r>
            <a:endParaRPr lang="en-US" altLang="en-US" dirty="0">
              <a:latin typeface="Cambria" panose="02040503050406030204" pitchFamily="18" charset="0"/>
              <a:ea typeface="Cambria" panose="02040503050406030204" pitchFamily="18" charset="0"/>
            </a:endParaRPr>
          </a:p>
          <a:p>
            <a:pPr marL="342900" indent="-342900" eaLnBrk="0" fontAlgn="base" hangingPunct="0">
              <a:spcBef>
                <a:spcPct val="0"/>
              </a:spcBef>
              <a:spcAft>
                <a:spcPct val="0"/>
              </a:spcAft>
              <a:buClrTx/>
              <a:buSzTx/>
            </a:pPr>
            <a:r>
              <a:rPr lang="en-US" altLang="en-US" dirty="0">
                <a:latin typeface="Cambria" panose="02040503050406030204" pitchFamily="18" charset="0"/>
                <a:ea typeface="Cambria" panose="02040503050406030204" pitchFamily="18" charset="0"/>
                <a:sym typeface="+mn-ea"/>
              </a:rPr>
              <a:t>Promotes innovation in institutional planning through software-based systems.</a:t>
            </a:r>
            <a:endParaRPr lang="en-US" altLang="en-US" dirty="0">
              <a:latin typeface="Cambria" panose="02040503050406030204" pitchFamily="18" charset="0"/>
              <a:ea typeface="Cambria" panose="02040503050406030204" pitchFamily="18" charset="0"/>
            </a:endParaRPr>
          </a:p>
          <a:p>
            <a:pPr marL="76200" indent="0">
              <a:buNone/>
            </a:pPr>
            <a:endParaRPr lang="en-US" dirty="0">
              <a:latin typeface="Cambria" panose="02040503050406030204" pitchFamily="18" charset="0"/>
              <a:ea typeface="Cambria" panose="02040503050406030204" pitchFamily="18" charset="0"/>
            </a:endParaRPr>
          </a:p>
          <a:p>
            <a:pPr marL="76200" indent="0">
              <a:buNone/>
            </a:pPr>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solidFill>
                  <a:schemeClr val="accent1">
                    <a:lumMod val="50000"/>
                  </a:schemeClr>
                </a:solidFill>
                <a:latin typeface="Cambria" panose="02040503050406030204" pitchFamily="18" charset="0"/>
                <a:ea typeface="Cambria" panose="02040503050406030204" pitchFamily="18" charset="0"/>
              </a:rPr>
              <a:t>Innovation / Novel Contribution:</a:t>
            </a:r>
            <a:endParaRPr lang="en-IN" dirty="0"/>
          </a:p>
        </p:txBody>
      </p:sp>
      <p:sp>
        <p:nvSpPr>
          <p:cNvPr id="3" name="Text Placeholder 2"/>
          <p:cNvSpPr>
            <a:spLocks noGrp="1"/>
          </p:cNvSpPr>
          <p:nvPr>
            <p:ph type="body" idx="1"/>
          </p:nvPr>
        </p:nvSpPr>
        <p:spPr/>
        <p:txBody>
          <a:bodyPr>
            <a:normAutofit lnSpcReduction="20000"/>
          </a:bodyPr>
          <a:lstStyle/>
          <a:p>
            <a:r>
              <a:rPr lang="en-US" altLang="en-US" dirty="0">
                <a:latin typeface="Cambria" panose="02040503050406030204" pitchFamily="18" charset="0"/>
                <a:ea typeface="Cambria" panose="02040503050406030204" pitchFamily="18" charset="0"/>
              </a:rPr>
              <a:t>NEP 2020–Compliant Design: Supports multidisciplinary and program-wise academic structures.</a:t>
            </a:r>
            <a:endParaRPr lang="en-US" altLang="en-US" dirty="0">
              <a:latin typeface="Cambria" panose="02040503050406030204" pitchFamily="18" charset="0"/>
              <a:ea typeface="Cambria" panose="02040503050406030204" pitchFamily="18" charset="0"/>
            </a:endParaRPr>
          </a:p>
          <a:p>
            <a:endParaRPr lang="en-US" altLang="en-US" dirty="0">
              <a:latin typeface="Cambria" panose="02040503050406030204" pitchFamily="18" charset="0"/>
              <a:ea typeface="Cambria" panose="02040503050406030204" pitchFamily="18" charset="0"/>
            </a:endParaRPr>
          </a:p>
          <a:p>
            <a:r>
              <a:rPr lang="en-US" altLang="en-US" dirty="0">
                <a:latin typeface="Cambria" panose="02040503050406030204" pitchFamily="18" charset="0"/>
                <a:ea typeface="Cambria" panose="02040503050406030204" pitchFamily="18" charset="0"/>
              </a:rPr>
              <a:t>AI-Assisted Scheduling: Uses heuristic-based intelligent logic for automated timetable generation.</a:t>
            </a:r>
            <a:endParaRPr lang="en-US" altLang="en-US" dirty="0">
              <a:latin typeface="Cambria" panose="02040503050406030204" pitchFamily="18" charset="0"/>
              <a:ea typeface="Cambria" panose="02040503050406030204" pitchFamily="18" charset="0"/>
            </a:endParaRPr>
          </a:p>
          <a:p>
            <a:endParaRPr lang="en-US" altLang="en-US" dirty="0">
              <a:latin typeface="Cambria" panose="02040503050406030204" pitchFamily="18" charset="0"/>
              <a:ea typeface="Cambria" panose="02040503050406030204" pitchFamily="18" charset="0"/>
            </a:endParaRPr>
          </a:p>
          <a:p>
            <a:r>
              <a:rPr lang="en-US" altLang="en-US" dirty="0">
                <a:latin typeface="Cambria" panose="02040503050406030204" pitchFamily="18" charset="0"/>
                <a:ea typeface="Cambria" panose="02040503050406030204" pitchFamily="18" charset="0"/>
              </a:rPr>
              <a:t>Program-wise Timetables: Generates separate timetables for each academic program.</a:t>
            </a:r>
            <a:endParaRPr lang="en-US" altLang="en-US" dirty="0">
              <a:latin typeface="Cambria" panose="02040503050406030204" pitchFamily="18" charset="0"/>
              <a:ea typeface="Cambria" panose="02040503050406030204" pitchFamily="18" charset="0"/>
            </a:endParaRPr>
          </a:p>
          <a:p>
            <a:endParaRPr lang="en-US" altLang="en-US" dirty="0">
              <a:latin typeface="Cambria" panose="02040503050406030204" pitchFamily="18" charset="0"/>
              <a:ea typeface="Cambria" panose="02040503050406030204" pitchFamily="18" charset="0"/>
            </a:endParaRPr>
          </a:p>
          <a:p>
            <a:r>
              <a:rPr lang="en-US" altLang="en-US" dirty="0">
                <a:latin typeface="Cambria" panose="02040503050406030204" pitchFamily="18" charset="0"/>
                <a:ea typeface="Cambria" panose="02040503050406030204" pitchFamily="18" charset="0"/>
              </a:rPr>
              <a:t>Dynamic Data Input: Allows real-time entry of courses, faculty, and rooms via web interface.</a:t>
            </a:r>
            <a:endParaRPr lang="en-US" altLang="en-US" dirty="0">
              <a:latin typeface="Cambria" panose="02040503050406030204" pitchFamily="18" charset="0"/>
              <a:ea typeface="Cambria" panose="02040503050406030204" pitchFamily="18" charset="0"/>
            </a:endParaRPr>
          </a:p>
          <a:p>
            <a:endParaRPr lang="en-US" altLang="en-US" dirty="0">
              <a:latin typeface="Cambria" panose="02040503050406030204" pitchFamily="18" charset="0"/>
              <a:ea typeface="Cambria" panose="02040503050406030204" pitchFamily="18" charset="0"/>
            </a:endParaRPr>
          </a:p>
          <a:p>
            <a:r>
              <a:rPr lang="en-US" altLang="en-US" dirty="0">
                <a:latin typeface="Cambria" panose="02040503050406030204" pitchFamily="18" charset="0"/>
                <a:ea typeface="Cambria" panose="02040503050406030204" pitchFamily="18" charset="0"/>
              </a:rPr>
              <a:t>Scalable Architecture: Supports future backend and advanced AI/ML integration.</a:t>
            </a:r>
            <a:endParaRPr lang="en-US" altLang="en-US" dirty="0">
              <a:latin typeface="Cambria" panose="02040503050406030204" pitchFamily="18" charset="0"/>
              <a:ea typeface="Cambria" panose="020405030504060302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Timeline (Gantt Chart)</a:t>
            </a:r>
            <a:endParaRPr lang="en-IN" dirty="0">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descr="R2_GC"/>
          <p:cNvPicPr>
            <a:picLocks noChangeAspect="1"/>
          </p:cNvPicPr>
          <p:nvPr/>
        </p:nvPicPr>
        <p:blipFill>
          <a:blip r:embed="rId1"/>
          <a:stretch>
            <a:fillRect/>
          </a:stretch>
        </p:blipFill>
        <p:spPr>
          <a:xfrm>
            <a:off x="1622425" y="1096645"/>
            <a:ext cx="8946515" cy="48799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mbria" panose="02040503050406030204" pitchFamily="18" charset="0"/>
                <a:ea typeface="Cambria" panose="02040503050406030204" pitchFamily="18" charset="0"/>
              </a:rPr>
              <a:t>Github Link</a:t>
            </a:r>
            <a:endParaRPr lang="en-IN" dirty="0"/>
          </a:p>
        </p:txBody>
      </p:sp>
      <p:sp>
        <p:nvSpPr>
          <p:cNvPr id="3" name="Text Placeholder 2"/>
          <p:cNvSpPr>
            <a:spLocks noGrp="1"/>
          </p:cNvSpPr>
          <p:nvPr>
            <p:ph type="body" idx="1"/>
          </p:nvPr>
        </p:nvSpPr>
        <p:spPr/>
        <p:txBody>
          <a:bodyPr/>
          <a:lstStyle/>
          <a:p>
            <a:pPr marL="342900" indent="-190500" algn="just">
              <a:spcBef>
                <a:spcPts val="0"/>
              </a:spcBef>
              <a:buSzPct val="100000"/>
              <a:buNone/>
            </a:pPr>
            <a:r>
              <a:rPr lang="en-US" dirty="0">
                <a:latin typeface="Cambria" panose="02040503050406030204" pitchFamily="18" charset="0"/>
                <a:ea typeface="Cambria" panose="02040503050406030204" pitchFamily="18" charset="0"/>
              </a:rPr>
              <a:t>The Github link provided should have public access permission.</a:t>
            </a:r>
            <a:endParaRPr lang="en-US" dirty="0">
              <a:latin typeface="Cambria" panose="02040503050406030204" pitchFamily="18" charset="0"/>
              <a:ea typeface="Cambria" panose="02040503050406030204" pitchFamily="18" charset="0"/>
            </a:endParaRPr>
          </a:p>
          <a:p>
            <a:pPr marL="342900" indent="-190500" algn="just">
              <a:spcBef>
                <a:spcPts val="0"/>
              </a:spcBef>
              <a:buSzPct val="100000"/>
              <a:buNone/>
            </a:pPr>
            <a:endParaRPr lang="en-US" dirty="0">
              <a:latin typeface="Cambria" panose="02040503050406030204" pitchFamily="18" charset="0"/>
              <a:ea typeface="Cambria" panose="02040503050406030204" pitchFamily="18" charset="0"/>
            </a:endParaRPr>
          </a:p>
          <a:p>
            <a:pPr marL="342900" indent="-190500" algn="just">
              <a:spcBef>
                <a:spcPts val="0"/>
              </a:spcBef>
              <a:buSzPct val="100000"/>
              <a:buNone/>
            </a:pPr>
            <a:r>
              <a:rPr lang="en-US" b="1" dirty="0">
                <a:solidFill>
                  <a:schemeClr val="accent2">
                    <a:lumMod val="75000"/>
                  </a:schemeClr>
                </a:solidFill>
                <a:latin typeface="Cambria" panose="02040503050406030204" pitchFamily="18" charset="0"/>
                <a:ea typeface="Cambria" panose="02040503050406030204" pitchFamily="18" charset="0"/>
              </a:rPr>
              <a:t>Github Link</a:t>
            </a:r>
            <a:endParaRPr lang="en-US" b="1" dirty="0">
              <a:solidFill>
                <a:schemeClr val="accent2">
                  <a:lumMod val="75000"/>
                </a:schemeClr>
              </a:solidFill>
              <a:latin typeface="Cambria" panose="02040503050406030204" pitchFamily="18" charset="0"/>
              <a:ea typeface="Cambria" panose="02040503050406030204" pitchFamily="18" charset="0"/>
            </a:endParaRPr>
          </a:p>
          <a:p>
            <a:pPr marL="342900" indent="-190500" algn="just">
              <a:lnSpc>
                <a:spcPct val="200000"/>
              </a:lnSpc>
              <a:spcBef>
                <a:spcPts val="0"/>
              </a:spcBef>
              <a:buSzPct val="100000"/>
              <a:buNone/>
            </a:pPr>
            <a:r>
              <a:rPr lang="en-US" altLang="en-US">
                <a:latin typeface="Cambria" panose="02040503050406030204" pitchFamily="18" charset="0"/>
                <a:ea typeface="Cambria" panose="02040503050406030204" pitchFamily="18" charset="0"/>
                <a:hlinkClick r:id="rId1" action="ppaction://hlinkfile">
                  <a:extLst>
                    <a:ext uri="{DAF060AB-1E55-43B9-8AAB-6FB025537F2F}">
                      <wpsdc:hlinkClr xmlns:wpsdc="http://www.wps.cn/officeDocument/2017/drawingmlCustomData" val="0000FF"/>
                      <wpsdc:folHlinkClr xmlns:wpsdc="http://www.wps.cn/officeDocument/2017/drawingmlCustomData" val="800080"/>
                      <wpsdc:hlinkUnderline xmlns:wpsdc="http://www.wps.cn/officeDocument/2017/drawingmlCustomData" val="1"/>
                    </a:ext>
                  </a:extLst>
                </a:hlinkClick>
              </a:rPr>
              <a:t>https://github.com/Tarishmapikkili/AI-Based-Timetable-Generation-System</a:t>
            </a:r>
            <a:endParaRPr lang="en-US" altLang="en-US">
              <a:latin typeface="Cambria" panose="02040503050406030204" pitchFamily="18" charset="0"/>
              <a:ea typeface="Cambria" panose="02040503050406030204" pitchFamily="18" charset="0"/>
            </a:endParaRPr>
          </a:p>
          <a:p>
            <a:pPr marL="76200" indent="0">
              <a:buNone/>
            </a:pP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panose="020B0604030504040204"/>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655782" y="925287"/>
            <a:ext cx="10668000" cy="5105399"/>
          </a:xfrm>
          <a:prstGeom prst="rect">
            <a:avLst/>
          </a:prstGeom>
          <a:noFill/>
          <a:ln>
            <a:noFill/>
          </a:ln>
        </p:spPr>
        <p:txBody>
          <a:bodyPr spcFirstLastPara="1" wrap="square" lIns="91425" tIns="45700" rIns="91425" bIns="45700" anchor="t" anchorCtr="0">
            <a:normAutofit lnSpcReduction="10000"/>
          </a:bodyPr>
          <a:lstStyle/>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Abstract</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Problem Statement</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Objectives</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lvl="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Literature Survey</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Modules</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US" dirty="0">
                <a:latin typeface="Times New Roman" panose="02020603050405020304" pitchFamily="18" charset="0"/>
                <a:ea typeface="Cambria" panose="02040503050406030204" pitchFamily="18" charset="0"/>
                <a:cs typeface="Times New Roman" panose="02020603050405020304" pitchFamily="18" charset="0"/>
              </a:rPr>
              <a:t>Implementation Progress</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References</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12800" y="1099457"/>
            <a:ext cx="10668000" cy="4996544"/>
          </a:xfrm>
        </p:spPr>
        <p:txBody>
          <a:bodyPr>
            <a:normAutofit lnSpcReduction="20000"/>
          </a:bodyPr>
          <a:lstStyle/>
          <a:p>
            <a:pPr marL="76200" indent="0">
              <a:buNone/>
            </a:pPr>
            <a:r>
              <a:rPr lang="en-IN" dirty="0">
                <a:latin typeface="Cambria" panose="02040503050406030204" pitchFamily="18" charset="0"/>
                <a:ea typeface="Cambria" panose="02040503050406030204" pitchFamily="18" charset="0"/>
                <a:sym typeface="+mn-ea"/>
              </a:rPr>
              <a:t>[1] </a:t>
            </a:r>
            <a:r>
              <a:rPr lang="en-US" altLang="en-US" dirty="0">
                <a:solidFill>
                  <a:schemeClr val="tx1"/>
                </a:solidFill>
                <a:latin typeface="Cambria" panose="02040503050406030204" pitchFamily="18" charset="0"/>
                <a:ea typeface="Cambria" panose="02040503050406030204" pitchFamily="18" charset="0"/>
                <a:sym typeface="+mn-ea"/>
              </a:rPr>
              <a:t>N. R. Joshi and T. V. Agarwal, “Optimizing University Course Timetabling Using Constraint Satisfaction Models,” International Academic Journal of Science and Engineering, vol. 10, no. 4, pp. 5–8, Dec. 2023.</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1" action="ppaction://hlinkfile"/>
              </a:rPr>
              <a:t>https://doi.org/10.71086/IAJSE/V10I4/IAJSE1032</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endParaRPr lang="en-IN" dirty="0">
              <a:latin typeface="Cambria" panose="02040503050406030204" pitchFamily="18" charset="0"/>
              <a:ea typeface="Cambria" panose="02040503050406030204" pitchFamily="18" charset="0"/>
              <a:sym typeface="+mn-ea"/>
            </a:endParaRPr>
          </a:p>
          <a:p>
            <a:pPr marL="76200" indent="0">
              <a:buNone/>
            </a:pPr>
            <a:r>
              <a:rPr lang="en-IN" dirty="0">
                <a:latin typeface="Cambria" panose="02040503050406030204" pitchFamily="18" charset="0"/>
                <a:ea typeface="Cambria" panose="02040503050406030204" pitchFamily="18" charset="0"/>
                <a:sym typeface="+mn-ea"/>
              </a:rPr>
              <a:t>[2] </a:t>
            </a:r>
            <a:r>
              <a:rPr lang="en-US" altLang="en-US" dirty="0">
                <a:solidFill>
                  <a:schemeClr val="tx1"/>
                </a:solidFill>
                <a:latin typeface="Cambria" panose="02040503050406030204" pitchFamily="18" charset="0"/>
                <a:ea typeface="Cambria" panose="02040503050406030204" pitchFamily="18" charset="0"/>
                <a:sym typeface="+mn-ea"/>
              </a:rPr>
              <a:t>R. P. Badoni et al., “An Exploration and Exploitation-Based Metaheuristic Approach for University Course Timetabling Problems,” Axioms, vol. 12, no. 8, p. 720, Jul. 2023.</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a:t>
            </a:r>
            <a:r>
              <a:rPr lang="en-US" altLang="en-US" dirty="0">
                <a:solidFill>
                  <a:schemeClr val="tx1"/>
                </a:solidFill>
                <a:latin typeface="Cambria" panose="02040503050406030204" pitchFamily="18" charset="0"/>
                <a:ea typeface="Cambria" panose="02040503050406030204" pitchFamily="18" charset="0"/>
                <a:sym typeface="+mn-ea"/>
                <a:hlinkClick r:id="rId2" action="ppaction://hlinkfile"/>
              </a:rPr>
              <a:t> https://doi.org/10.3390/axioms12080720</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endParaRPr lang="en-IN" dirty="0">
              <a:latin typeface="Cambria" panose="02040503050406030204" pitchFamily="18" charset="0"/>
              <a:ea typeface="Cambria" panose="02040503050406030204" pitchFamily="18" charset="0"/>
              <a:sym typeface="+mn-ea"/>
            </a:endParaRPr>
          </a:p>
          <a:p>
            <a:pPr marL="76200" indent="0">
              <a:buNone/>
            </a:pPr>
            <a:r>
              <a:rPr lang="en-IN" dirty="0">
                <a:latin typeface="Cambria" panose="02040503050406030204" pitchFamily="18" charset="0"/>
                <a:ea typeface="Cambria" panose="02040503050406030204" pitchFamily="18" charset="0"/>
                <a:sym typeface="+mn-ea"/>
              </a:rPr>
              <a:t>[3] </a:t>
            </a:r>
            <a:r>
              <a:rPr lang="en-US" altLang="en-US" dirty="0">
                <a:solidFill>
                  <a:schemeClr val="tx1"/>
                </a:solidFill>
                <a:latin typeface="Cambria" panose="02040503050406030204" pitchFamily="18" charset="0"/>
                <a:ea typeface="Cambria" panose="02040503050406030204" pitchFamily="18" charset="0"/>
                <a:sym typeface="+mn-ea"/>
              </a:rPr>
              <a:t>Wren, A. (1996). Scheduling, timetabling and rostering — A special relationship?. In: Burke, E., Ross, P. (eds) Practice and Theory of Automated Timetabling. PATAT 1995. Lecture Notes in Computer Science, vol 1153. Springer, Berlin, Heidelberg. </a:t>
            </a:r>
            <a:r>
              <a:rPr lang="en-US" altLang="en-US" dirty="0">
                <a:solidFill>
                  <a:schemeClr val="tx1"/>
                </a:solidFill>
                <a:latin typeface="Cambria" panose="02040503050406030204" pitchFamily="18" charset="0"/>
                <a:ea typeface="Cambria" panose="02040503050406030204" pitchFamily="18" charset="0"/>
                <a:sym typeface="+mn-ea"/>
                <a:hlinkClick r:id="rId3" action="ppaction://hlinkfile"/>
              </a:rPr>
              <a:t>https://doi.org/10.1007/3-540-61794-9_51</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endParaRPr lang="en-IN" dirty="0">
              <a:latin typeface="Cambria" panose="02040503050406030204" pitchFamily="18" charset="0"/>
              <a:ea typeface="Cambria" panose="020405030504060302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References</a:t>
            </a:r>
            <a:endParaRPr lang="en-IN"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3" name="Text Placeholder 2"/>
          <p:cNvSpPr>
            <a:spLocks noGrp="1"/>
          </p:cNvSpPr>
          <p:nvPr>
            <p:ph type="body" idx="1"/>
          </p:nvPr>
        </p:nvSpPr>
        <p:spPr>
          <a:xfrm>
            <a:off x="812800" y="1055916"/>
            <a:ext cx="10668000" cy="4953000"/>
          </a:xfrm>
        </p:spPr>
        <p:txBody>
          <a:bodyPr>
            <a:normAutofit fontScale="95000"/>
          </a:bodyPr>
          <a:lstStyle/>
          <a:p>
            <a:pPr marL="76200" indent="0">
              <a:buNone/>
            </a:pPr>
            <a:r>
              <a:rPr lang="en-IN" dirty="0">
                <a:solidFill>
                  <a:schemeClr val="tx1"/>
                </a:solidFill>
                <a:latin typeface="Cambria" panose="02040503050406030204" pitchFamily="18" charset="0"/>
                <a:ea typeface="Cambria" panose="02040503050406030204" pitchFamily="18" charset="0"/>
                <a:sym typeface="+mn-ea"/>
              </a:rPr>
              <a:t>[4] </a:t>
            </a:r>
            <a:r>
              <a:rPr lang="en-US" altLang="en-US" dirty="0">
                <a:solidFill>
                  <a:schemeClr val="tx1"/>
                </a:solidFill>
                <a:latin typeface="Cambria" panose="02040503050406030204" pitchFamily="18" charset="0"/>
                <a:ea typeface="Cambria" panose="02040503050406030204" pitchFamily="18" charset="0"/>
                <a:sym typeface="+mn-ea"/>
              </a:rPr>
              <a:t>V. Shah, A. Gadhvi, N. Oza, M. Sankhe, and M. Mangla, “Optimizing Timetable Generation for Educational Institute Using Genetic Algorithm,” in Proceedings of the International Conference on Recent Advances in Sustainable Intelligent Technology Applications (RAMSITA 2025), 2025.</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1" action="ppaction://hlinkfile"/>
              </a:rPr>
              <a:t>https://doi.org/10.2991/978-94-6463-716-8_37</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IN" dirty="0">
                <a:solidFill>
                  <a:schemeClr val="tx1"/>
                </a:solidFill>
                <a:latin typeface="Cambria" panose="02040503050406030204" pitchFamily="18" charset="0"/>
                <a:ea typeface="Cambria" panose="02040503050406030204" pitchFamily="18" charset="0"/>
                <a:sym typeface="+mn-ea"/>
              </a:rPr>
              <a:t>[5] </a:t>
            </a:r>
            <a:r>
              <a:rPr lang="en-US" altLang="en-US" dirty="0">
                <a:solidFill>
                  <a:schemeClr val="tx1"/>
                </a:solidFill>
                <a:latin typeface="Cambria" panose="02040503050406030204" pitchFamily="18" charset="0"/>
                <a:ea typeface="Cambria" panose="02040503050406030204" pitchFamily="18" charset="0"/>
                <a:sym typeface="+mn-ea"/>
              </a:rPr>
              <a:t>“A Survey Paper on Timetable Generator Using AI Methods,” International Research Journal of Advanced Engineering Hub, vol. 3, no. 03, pp. 860–864, Mar. 2025.</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2" action="ppaction://hlinkfile"/>
              </a:rPr>
              <a:t>https://doi.org/10.47392/IRJAEH.2025.0122</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IN" dirty="0">
                <a:solidFill>
                  <a:schemeClr val="tx1"/>
                </a:solidFill>
                <a:latin typeface="Cambria" panose="02040503050406030204" pitchFamily="18" charset="0"/>
                <a:ea typeface="Cambria" panose="02040503050406030204" pitchFamily="18" charset="0"/>
                <a:sym typeface="+mn-ea"/>
              </a:rPr>
              <a:t>[6] </a:t>
            </a:r>
            <a:r>
              <a:rPr lang="en-US" altLang="en-US" dirty="0">
                <a:solidFill>
                  <a:schemeClr val="tx1"/>
                </a:solidFill>
                <a:latin typeface="Cambria" panose="02040503050406030204" pitchFamily="18" charset="0"/>
                <a:ea typeface="Cambria" panose="02040503050406030204" pitchFamily="18" charset="0"/>
                <a:sym typeface="+mn-ea"/>
              </a:rPr>
              <a:t>X. Han and D. Wang, “Gradual Optimization of University Course Scheduling Problem Using Genetic Algorithm and Dynamic Programming,” Algorithms, vol. 18, no. 3, p. 158, 2025.</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3" action="ppaction://hlinkfile"/>
              </a:rPr>
              <a:t>https://doi.org/10.3390/a18030158</a:t>
            </a:r>
            <a:endParaRPr lang="en-IN" dirty="0">
              <a:latin typeface="Cambria" panose="02040503050406030204" pitchFamily="18" charset="0"/>
              <a:ea typeface="Cambria" panose="02040503050406030204" pitchFamily="18" charset="0"/>
            </a:endParaRPr>
          </a:p>
          <a:p>
            <a:pPr marL="76200" indent="0">
              <a:buNone/>
            </a:pPr>
            <a:endParaRPr lang="en-IN" dirty="0">
              <a:solidFill>
                <a:schemeClr val="tx1"/>
              </a:solidFill>
              <a:latin typeface="Cambria" panose="02040503050406030204" pitchFamily="18" charset="0"/>
              <a:ea typeface="Cambria" panose="020405030504060302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dirty="0">
                <a:latin typeface="Times New Roman" panose="02020603050405020304" pitchFamily="18" charset="0"/>
                <a:ea typeface="Cambria" panose="02040503050406030204" pitchFamily="18" charset="0"/>
                <a:cs typeface="Times New Roman" panose="02020603050405020304" pitchFamily="18" charset="0"/>
                <a:sym typeface="+mn-ea"/>
              </a:rPr>
              <a:t>References</a:t>
            </a:r>
            <a:endParaRPr lang="en-US"/>
          </a:p>
        </p:txBody>
      </p:sp>
      <p:sp>
        <p:nvSpPr>
          <p:cNvPr id="3" name="Text Placeholder 2"/>
          <p:cNvSpPr>
            <a:spLocks noGrp="1"/>
          </p:cNvSpPr>
          <p:nvPr>
            <p:ph type="body" idx="1"/>
          </p:nvPr>
        </p:nvSpPr>
        <p:spPr/>
        <p:txBody>
          <a:bodyPr>
            <a:normAutofit fontScale="90000" lnSpcReduction="10000"/>
          </a:bodyPr>
          <a:p>
            <a:pPr marL="76200" indent="0">
              <a:buNone/>
            </a:pPr>
            <a:r>
              <a:rPr lang="en-IN" dirty="0">
                <a:solidFill>
                  <a:schemeClr val="tx1"/>
                </a:solidFill>
                <a:latin typeface="Cambria" panose="02040503050406030204" pitchFamily="18" charset="0"/>
                <a:ea typeface="Cambria" panose="02040503050406030204" pitchFamily="18" charset="0"/>
                <a:sym typeface="+mn-ea"/>
              </a:rPr>
              <a:t>[7] </a:t>
            </a:r>
            <a:r>
              <a:rPr lang="en-US" altLang="en-US" dirty="0">
                <a:solidFill>
                  <a:schemeClr val="tx1"/>
                </a:solidFill>
                <a:latin typeface="Cambria" panose="02040503050406030204" pitchFamily="18" charset="0"/>
                <a:ea typeface="Cambria" panose="02040503050406030204" pitchFamily="18" charset="0"/>
                <a:sym typeface="+mn-ea"/>
              </a:rPr>
              <a:t>Z. Bratković, T. Herman, V. Omrčen, M. Čupić, and D. Jakobović, “University Course Timetabling with Genetic Algorithm: A Laboratory Exercises Case Study,” in Evolutionary Computation in Combinatorial Optimization (EvoCOP 2009), Lecture Notes in Computer Science, vol. 5482. Springer, 2009.</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1" action="ppaction://hlinkfile"/>
              </a:rPr>
              <a:t>https://doi.org/10.1007/978-3-642-01009-5_21</a:t>
            </a:r>
            <a:endParaRPr lang="fr-FR" b="1" dirty="0">
              <a:solidFill>
                <a:schemeClr val="tx1"/>
              </a:solidFill>
              <a:latin typeface="Cambria" panose="02040503050406030204" pitchFamily="18" charset="0"/>
              <a:ea typeface="Cambria" panose="02040503050406030204" pitchFamily="18" charset="0"/>
            </a:endParaRPr>
          </a:p>
          <a:p>
            <a:pPr marL="76200" indent="0">
              <a:buNone/>
            </a:pPr>
            <a:endParaRPr lang="en-IN" altLang="en-US">
              <a:latin typeface="Cambria" panose="02040503050406030204" pitchFamily="18" charset="0"/>
              <a:cs typeface="Cambria" panose="02040503050406030204" pitchFamily="18" charset="0"/>
              <a:sym typeface="+mn-ea"/>
            </a:endParaRPr>
          </a:p>
          <a:p>
            <a:pPr marL="76200" indent="0">
              <a:buNone/>
            </a:pPr>
            <a:r>
              <a:rPr lang="en-IN" altLang="en-US">
                <a:latin typeface="Cambria" panose="02040503050406030204" pitchFamily="18" charset="0"/>
                <a:cs typeface="Cambria" panose="02040503050406030204" pitchFamily="18" charset="0"/>
                <a:sym typeface="+mn-ea"/>
              </a:rPr>
              <a:t>[8]</a:t>
            </a:r>
            <a:r>
              <a:rPr lang="en-US" altLang="en-US">
                <a:latin typeface="Cambria" panose="02040503050406030204" pitchFamily="18" charset="0"/>
                <a:cs typeface="Cambria" panose="02040503050406030204" pitchFamily="18" charset="0"/>
                <a:sym typeface="+mn-ea"/>
              </a:rPr>
              <a:t>A. Muklason, A. Marom, and I. G. A. Premananda, “Automated Course Timetabling Optimization Using Tabu-Simulated Annealing Hyper-Heuristics Algorithm,” Khazanah Informatika: Jurnal Ilmu Komputer dan Informatika, vol. 10, no. 1, 2024.</a:t>
            </a:r>
            <a:endParaRPr lang="en-US" altLang="en-US">
              <a:latin typeface="Cambria" panose="02040503050406030204" pitchFamily="18" charset="0"/>
              <a:cs typeface="Cambria" panose="02040503050406030204" pitchFamily="18" charset="0"/>
            </a:endParaRPr>
          </a:p>
          <a:p>
            <a:pPr marL="76200" indent="0">
              <a:buNone/>
            </a:pPr>
            <a:r>
              <a:rPr lang="en-US" altLang="en-US">
                <a:latin typeface="Cambria" panose="02040503050406030204" pitchFamily="18" charset="0"/>
                <a:cs typeface="Cambria" panose="02040503050406030204" pitchFamily="18" charset="0"/>
                <a:sym typeface="+mn-ea"/>
              </a:rPr>
              <a:t>DOI : </a:t>
            </a:r>
            <a:r>
              <a:rPr lang="en-US" altLang="en-US">
                <a:latin typeface="Cambria" panose="02040503050406030204" pitchFamily="18" charset="0"/>
                <a:cs typeface="Cambria" panose="02040503050406030204" pitchFamily="18" charset="0"/>
                <a:sym typeface="+mn-ea"/>
                <a:hlinkClick r:id="rId2" action="ppaction://hlinkfile"/>
              </a:rPr>
              <a:t>https://doi.org/10.23917/khif.v10i1.4835</a:t>
            </a:r>
            <a:endParaRPr lang="en-US" altLang="en-US">
              <a:latin typeface="Cambria" panose="02040503050406030204" pitchFamily="18" charset="0"/>
              <a:cs typeface="Cambria" panose="02040503050406030204" pitchFamily="18" charset="0"/>
              <a:hlinkClick r:id="rId2" action="ppaction://hlinkfile"/>
            </a:endParaRPr>
          </a:p>
          <a:p>
            <a:pPr marL="76200" indent="0">
              <a:buNone/>
            </a:pPr>
            <a:endParaRPr lang="en-IN" dirty="0">
              <a:latin typeface="Cambria" panose="02040503050406030204" pitchFamily="18" charset="0"/>
              <a:ea typeface="Cambria" panose="02040503050406030204" pitchFamily="18" charset="0"/>
              <a:sym typeface="+mn-ea"/>
            </a:endParaRPr>
          </a:p>
          <a:p>
            <a:pPr marL="76200" indent="0">
              <a:buNone/>
            </a:pPr>
            <a:r>
              <a:rPr lang="en-IN" dirty="0">
                <a:latin typeface="Cambria" panose="02040503050406030204" pitchFamily="18" charset="0"/>
                <a:ea typeface="Cambria" panose="02040503050406030204" pitchFamily="18" charset="0"/>
                <a:sym typeface="+mn-ea"/>
              </a:rPr>
              <a:t>[9] </a:t>
            </a:r>
            <a:r>
              <a:rPr lang="en-US" altLang="en-US" dirty="0">
                <a:solidFill>
                  <a:schemeClr val="tx1"/>
                </a:solidFill>
                <a:latin typeface="Cambria" panose="02040503050406030204" pitchFamily="18" charset="0"/>
                <a:ea typeface="Cambria" panose="02040503050406030204" pitchFamily="18" charset="0"/>
                <a:sym typeface="+mn-ea"/>
              </a:rPr>
              <a:t>A. R. Mahlous and H. Mahlous, “Student Timetabling Genetic Algorithm Accounting for Student Preferences,” PeerJ Computer Science, vol. 9, p. e1200, Feb. 2023.</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r>
              <a:rPr lang="en-US" altLang="en-US" dirty="0">
                <a:solidFill>
                  <a:schemeClr val="tx1"/>
                </a:solidFill>
                <a:latin typeface="Cambria" panose="02040503050406030204" pitchFamily="18" charset="0"/>
                <a:ea typeface="Cambria" panose="02040503050406030204" pitchFamily="18" charset="0"/>
                <a:sym typeface="+mn-ea"/>
              </a:rPr>
              <a:t>DOI: </a:t>
            </a:r>
            <a:r>
              <a:rPr lang="en-US" altLang="en-US" dirty="0">
                <a:solidFill>
                  <a:schemeClr val="tx1"/>
                </a:solidFill>
                <a:latin typeface="Cambria" panose="02040503050406030204" pitchFamily="18" charset="0"/>
                <a:ea typeface="Cambria" panose="02040503050406030204" pitchFamily="18" charset="0"/>
                <a:sym typeface="+mn-ea"/>
                <a:hlinkClick r:id="rId3" action="ppaction://hlinkfile"/>
              </a:rPr>
              <a:t>https://doi.org/10.7717/peerj-cs.1200</a:t>
            </a:r>
            <a:endParaRPr lang="en-US" altLang="en-US" dirty="0">
              <a:solidFill>
                <a:schemeClr val="tx1"/>
              </a:solidFill>
              <a:latin typeface="Cambria" panose="02040503050406030204" pitchFamily="18" charset="0"/>
              <a:ea typeface="Cambria" panose="02040503050406030204" pitchFamily="18" charset="0"/>
            </a:endParaRPr>
          </a:p>
          <a:p>
            <a:pPr marL="76200" indent="0">
              <a:buNone/>
            </a:pP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dirty="0">
                <a:latin typeface="Times New Roman" panose="02020603050405020304" pitchFamily="18" charset="0"/>
                <a:ea typeface="Cambria" panose="02040503050406030204" pitchFamily="18" charset="0"/>
                <a:cs typeface="Times New Roman" panose="02020603050405020304" pitchFamily="18" charset="0"/>
                <a:sym typeface="+mn-ea"/>
              </a:rPr>
              <a:t>References</a:t>
            </a:r>
            <a:endParaRPr lang="en-US"/>
          </a:p>
        </p:txBody>
      </p:sp>
      <p:sp>
        <p:nvSpPr>
          <p:cNvPr id="3" name="Text Placeholder 2"/>
          <p:cNvSpPr>
            <a:spLocks noGrp="1"/>
          </p:cNvSpPr>
          <p:nvPr>
            <p:ph type="body" idx="1"/>
          </p:nvPr>
        </p:nvSpPr>
        <p:spPr/>
        <p:txBody>
          <a:bodyPr/>
          <a:p>
            <a:pPr marL="76200" indent="0">
              <a:buNone/>
            </a:pPr>
            <a:r>
              <a:rPr lang="en-US" altLang="en-US">
                <a:latin typeface="Cambria" panose="02040503050406030204" pitchFamily="18" charset="0"/>
                <a:cs typeface="Cambria" panose="02040503050406030204" pitchFamily="18" charset="0"/>
                <a:sym typeface="+mn-ea"/>
              </a:rPr>
              <a:t>[1</a:t>
            </a:r>
            <a:r>
              <a:rPr lang="en-IN" altLang="en-US">
                <a:latin typeface="Cambria" panose="02040503050406030204" pitchFamily="18" charset="0"/>
                <a:cs typeface="Cambria" panose="02040503050406030204" pitchFamily="18" charset="0"/>
                <a:sym typeface="+mn-ea"/>
              </a:rPr>
              <a:t>0</a:t>
            </a:r>
            <a:r>
              <a:rPr lang="en-US" altLang="en-US">
                <a:latin typeface="Cambria" panose="02040503050406030204" pitchFamily="18" charset="0"/>
                <a:cs typeface="Cambria" panose="02040503050406030204" pitchFamily="18" charset="0"/>
                <a:sym typeface="+mn-ea"/>
              </a:rPr>
              <a:t>] E. K. Burke and S. Petrovic,</a:t>
            </a:r>
            <a:endParaRPr lang="en-US" altLang="en-US">
              <a:latin typeface="Cambria" panose="02040503050406030204" pitchFamily="18" charset="0"/>
              <a:cs typeface="Cambria" panose="02040503050406030204" pitchFamily="18" charset="0"/>
            </a:endParaRPr>
          </a:p>
          <a:p>
            <a:pPr marL="76200" indent="0">
              <a:buNone/>
            </a:pPr>
            <a:r>
              <a:rPr lang="en-US" altLang="en-US">
                <a:latin typeface="Cambria" panose="02040503050406030204" pitchFamily="18" charset="0"/>
                <a:cs typeface="Cambria" panose="02040503050406030204" pitchFamily="18" charset="0"/>
                <a:sym typeface="+mn-ea"/>
              </a:rPr>
              <a:t>“Recent research directions in automated timetabling,” European Journal of Operational Research, vol. 140, no. 2, pp. 266–280, Jul. 2002.</a:t>
            </a:r>
            <a:endParaRPr lang="en-US" altLang="en-US">
              <a:latin typeface="Cambria" panose="02040503050406030204" pitchFamily="18" charset="0"/>
              <a:cs typeface="Cambria" panose="02040503050406030204" pitchFamily="18" charset="0"/>
            </a:endParaRPr>
          </a:p>
          <a:p>
            <a:pPr marL="76200" indent="0">
              <a:buNone/>
            </a:pPr>
            <a:r>
              <a:rPr lang="en-US" altLang="en-US">
                <a:latin typeface="Cambria" panose="02040503050406030204" pitchFamily="18" charset="0"/>
                <a:cs typeface="Cambria" panose="02040503050406030204" pitchFamily="18" charset="0"/>
                <a:sym typeface="+mn-ea"/>
              </a:rPr>
              <a:t>DOI:</a:t>
            </a:r>
            <a:r>
              <a:rPr lang="en-US" altLang="en-US">
                <a:latin typeface="Cambria" panose="02040503050406030204" pitchFamily="18" charset="0"/>
                <a:cs typeface="Cambria" panose="02040503050406030204" pitchFamily="18" charset="0"/>
                <a:sym typeface="+mn-ea"/>
                <a:hlinkClick r:id="rId1" action="ppaction://hlinkfile">
                  <a:extLst>
                    <a:ext uri="{DAF060AB-1E55-43B9-8AAB-6FB025537F2F}">
                      <wpsdc:hlinkClr xmlns:wpsdc="http://www.wps.cn/officeDocument/2017/drawingmlCustomData" val="0000FF"/>
                      <wpsdc:folHlinkClr xmlns:wpsdc="http://www.wps.cn/officeDocument/2017/drawingmlCustomData" val="800080"/>
                      <wpsdc:hlinkUnderline xmlns:wpsdc="http://www.wps.cn/officeDocument/2017/drawingmlCustomData" val="1"/>
                    </a:ext>
                  </a:extLst>
                </a:hlinkClick>
              </a:rPr>
              <a:t> https://doi.org/10.1016/S0377-2217(02)00069-3</a:t>
            </a:r>
            <a:endParaRPr lang="en-US" altLang="en-US">
              <a:latin typeface="Cambria" panose="02040503050406030204" pitchFamily="18" charset="0"/>
              <a:cs typeface="Cambria" panose="02040503050406030204" pitchFamily="18" charset="0"/>
            </a:endParaRPr>
          </a:p>
          <a:p>
            <a:pPr marL="76200" indent="0">
              <a:buNone/>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4082811" y="1441315"/>
            <a:ext cx="3893305" cy="393547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latin typeface="Cambria" panose="02040503050406030204" pitchFamily="18" charset="0"/>
                <a:ea typeface="Cambria" panose="02040503050406030204" pitchFamily="18" charset="0"/>
              </a:rPr>
              <a:t>Content</a:t>
            </a:r>
            <a:endParaRPr lang="en-IN" dirty="0"/>
          </a:p>
        </p:txBody>
      </p:sp>
      <p:sp>
        <p:nvSpPr>
          <p:cNvPr id="3" name="Text Placeholder 2"/>
          <p:cNvSpPr>
            <a:spLocks noGrp="1"/>
          </p:cNvSpPr>
          <p:nvPr>
            <p:ph type="body" idx="1"/>
          </p:nvPr>
        </p:nvSpPr>
        <p:spPr>
          <a:xfrm>
            <a:off x="812800" y="914400"/>
            <a:ext cx="10668000" cy="5268687"/>
          </a:xfrm>
        </p:spPr>
        <p:txBody>
          <a:bodyPr>
            <a:normAutofit/>
          </a:bodyPr>
          <a:lstStyle/>
          <a:p>
            <a:pPr marL="495300" indent="-342900" algn="just">
              <a:lnSpc>
                <a:spcPct val="200000"/>
              </a:lnSpc>
              <a:spcBef>
                <a:spcPts val="0"/>
              </a:spcBef>
            </a:pPr>
            <a:r>
              <a:rPr lang="en-IN" sz="2200" dirty="0">
                <a:latin typeface="Times New Roman" panose="02020603050405020304" pitchFamily="18" charset="0"/>
                <a:ea typeface="Cambria" panose="02040503050406030204" pitchFamily="18" charset="0"/>
                <a:cs typeface="Times New Roman" panose="02020603050405020304" pitchFamily="18" charset="0"/>
              </a:rPr>
              <a:t>Software and Hardware Components</a:t>
            </a:r>
            <a:endParaRPr lang="en-IN" sz="2200"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SDG Mapping</a:t>
            </a:r>
            <a:endParaRPr lang="en-IN" sz="2200"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IN" sz="2200">
                <a:latin typeface="Times New Roman" panose="02020603050405020304" pitchFamily="18" charset="0"/>
                <a:ea typeface="Cambria" panose="02040503050406030204" pitchFamily="18" charset="0"/>
                <a:cs typeface="Times New Roman" panose="02020603050405020304" pitchFamily="18" charset="0"/>
              </a:rPr>
              <a:t>Innovation / Novel Contributions</a:t>
            </a:r>
            <a:endParaRPr lang="en-IN" sz="2200"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Timeline (Gantt Chart)</a:t>
            </a:r>
            <a:endParaRPr lang="en-IN" sz="2200"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r>
              <a:rPr lang="en-IN" sz="2200" dirty="0">
                <a:latin typeface="Times New Roman" panose="02020603050405020304" pitchFamily="18" charset="0"/>
                <a:ea typeface="Cambria" panose="02040503050406030204" pitchFamily="18" charset="0"/>
                <a:cs typeface="Times New Roman" panose="02020603050405020304" pitchFamily="18" charset="0"/>
              </a:rPr>
              <a:t>References</a:t>
            </a:r>
            <a:endParaRPr lang="en-IN" sz="2200" dirty="0">
              <a:latin typeface="Times New Roman" panose="02020603050405020304" pitchFamily="18" charset="0"/>
              <a:ea typeface="Cambria" panose="02040503050406030204" pitchFamily="18" charset="0"/>
              <a:cs typeface="Times New Roman" panose="02020603050405020304" pitchFamily="18" charset="0"/>
            </a:endParaRPr>
          </a:p>
          <a:p>
            <a:pPr marL="495300" indent="-342900" algn="just">
              <a:lnSpc>
                <a:spcPct val="200000"/>
              </a:lnSpc>
              <a:spcBef>
                <a:spcPts val="0"/>
              </a:spcBef>
              <a:buFont typeface="Arial" panose="020B0604020202020204" pitchFamily="34" charset="0"/>
              <a:buChar char="•"/>
            </a:pP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a:p>
            <a:pPr marL="76200" indent="0">
              <a:buNone/>
            </a:pPr>
            <a:endParaRPr lang="en-IN" sz="2000" dirty="0">
              <a:latin typeface="Cambria" panose="02040503050406030204" pitchFamily="18" charset="0"/>
              <a:ea typeface="Cambria" panose="020405030504060302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panose="020B0604030504040204"/>
              <a:buNone/>
            </a:pPr>
            <a:r>
              <a:rPr lang="en-IN" dirty="0">
                <a:latin typeface="Times New Roman" panose="02020603050405020304" pitchFamily="18" charset="0"/>
                <a:ea typeface="Cambria" panose="02040503050406030204" pitchFamily="18" charset="0"/>
                <a:cs typeface="Times New Roman" panose="02020603050405020304" pitchFamily="18" charset="0"/>
              </a:rPr>
              <a:t>Abstract</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3" name="Text Placeholder 2"/>
          <p:cNvSpPr>
            <a:spLocks noGrp="1" noChangeArrowheads="1"/>
          </p:cNvSpPr>
          <p:nvPr>
            <p:ph type="body" idx="1"/>
          </p:nvPr>
        </p:nvSpPr>
        <p:spPr bwMode="auto">
          <a:xfrm>
            <a:off x="812800" y="1167539"/>
            <a:ext cx="10486570" cy="50158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76200" indent="0">
              <a:buNone/>
            </a:pPr>
            <a:r>
              <a:rPr lang="en-US" altLang="en-US" dirty="0">
                <a:latin typeface="Cambria" panose="02040503050406030204" pitchFamily="18" charset="0"/>
                <a:ea typeface="Cambria" panose="02040503050406030204" pitchFamily="18" charset="0"/>
              </a:rPr>
              <a:t>The National Education Policy (NEP) 2020 has introduced multidisciplinary and flexible academic programs such as B.Ed., M.Ed., and Four-Year Undergraduate Programmes (FYUP), increasing the complexity of academic timetable preparation. Managing multiple programs, shared faculty, and limited infrastructure through manual scheduling is inefficient and prone to conflicts, highlighting the need for an automated timetable generation system.</a:t>
            </a:r>
            <a:endParaRPr lang="en-US" altLang="en-US" dirty="0">
              <a:latin typeface="Cambria" panose="02040503050406030204" pitchFamily="18" charset="0"/>
              <a:ea typeface="Cambria" panose="02040503050406030204" pitchFamily="18" charset="0"/>
            </a:endParaRPr>
          </a:p>
          <a:p>
            <a:pPr marL="76200" indent="0">
              <a:buNone/>
            </a:pPr>
            <a:endParaRPr lang="en-US" altLang="en-US" dirty="0">
              <a:latin typeface="Cambria" panose="02040503050406030204" pitchFamily="18" charset="0"/>
              <a:ea typeface="Cambria" panose="02040503050406030204" pitchFamily="18" charset="0"/>
              <a:cs typeface="Times New Roman" panose="02020603050405020304" pitchFamily="18" charset="0"/>
            </a:endParaRPr>
          </a:p>
          <a:p>
            <a:pPr marL="76200" indent="0">
              <a:buNone/>
            </a:pPr>
            <a:r>
              <a:rPr lang="en-US" altLang="en-US" dirty="0">
                <a:latin typeface="Cambria" panose="02040503050406030204" pitchFamily="18" charset="0"/>
                <a:ea typeface="Cambria" panose="02040503050406030204" pitchFamily="18" charset="0"/>
                <a:cs typeface="Times New Roman" panose="02020603050405020304" pitchFamily="18" charset="0"/>
              </a:rPr>
              <a:t>This project proposes a web-based timetable generation system aligned with NEP 2020 that supports program-wise scheduling. The system enables input of course, faculty, and room details and generates separate timetables for each academic program using rule-based intelligent scheduling. By ensuring program-specific filtering and resource mapping, the system provides a scalable foundation for future AI-based optimization and backend integration.</a:t>
            </a:r>
            <a:endParaRPr lang="en-US" altLang="en-US" dirty="0">
              <a:latin typeface="Cambria" panose="02040503050406030204" pitchFamily="18" charset="0"/>
              <a:ea typeface="Cambria" panose="020405030504060302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Problem Statement</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812800" y="1186544"/>
            <a:ext cx="10668000" cy="4953000"/>
          </a:xfrm>
        </p:spPr>
        <p:txBody>
          <a:bodyPr/>
          <a:lstStyle/>
          <a:p>
            <a:pPr>
              <a:lnSpc>
                <a:spcPct val="50000"/>
              </a:lnSpc>
            </a:pPr>
            <a:r>
              <a:rPr lang="en-US" altLang="en-US" dirty="0">
                <a:latin typeface="Cambria" panose="02040503050406030204" pitchFamily="18" charset="0"/>
                <a:ea typeface="Cambria" panose="02040503050406030204" pitchFamily="18" charset="0"/>
              </a:rPr>
              <a:t>NEP 2020 introduces multidisciplinary and flexible academic structures</a:t>
            </a:r>
            <a:endParaRPr lang="en-US" altLang="en-US" dirty="0">
              <a:latin typeface="Cambria" panose="02040503050406030204" pitchFamily="18" charset="0"/>
              <a:ea typeface="Cambria" panose="02040503050406030204" pitchFamily="18" charset="0"/>
            </a:endParaRPr>
          </a:p>
          <a:p>
            <a:pPr>
              <a:lnSpc>
                <a:spcPct val="50000"/>
              </a:lnSpc>
            </a:pPr>
            <a:endParaRPr lang="en-US" altLang="en-US" dirty="0">
              <a:latin typeface="Cambria" panose="02040503050406030204" pitchFamily="18" charset="0"/>
              <a:ea typeface="Cambria" panose="02040503050406030204" pitchFamily="18" charset="0"/>
            </a:endParaRPr>
          </a:p>
          <a:p>
            <a:pPr>
              <a:lnSpc>
                <a:spcPct val="50000"/>
              </a:lnSpc>
            </a:pPr>
            <a:r>
              <a:rPr lang="en-US" altLang="en-US" dirty="0">
                <a:latin typeface="Cambria" panose="02040503050406030204" pitchFamily="18" charset="0"/>
                <a:ea typeface="Cambria" panose="02040503050406030204" pitchFamily="18" charset="0"/>
              </a:rPr>
              <a:t>Multiple programs require separate, conflict-free timetables</a:t>
            </a:r>
            <a:endParaRPr lang="en-US" altLang="en-US" dirty="0">
              <a:latin typeface="Cambria" panose="02040503050406030204" pitchFamily="18" charset="0"/>
              <a:ea typeface="Cambria" panose="02040503050406030204" pitchFamily="18" charset="0"/>
            </a:endParaRPr>
          </a:p>
          <a:p>
            <a:pPr>
              <a:lnSpc>
                <a:spcPct val="50000"/>
              </a:lnSpc>
            </a:pPr>
            <a:endParaRPr lang="en-US" altLang="en-US" dirty="0">
              <a:latin typeface="Cambria" panose="02040503050406030204" pitchFamily="18" charset="0"/>
              <a:ea typeface="Cambria" panose="02040503050406030204" pitchFamily="18" charset="0"/>
            </a:endParaRPr>
          </a:p>
          <a:p>
            <a:pPr>
              <a:lnSpc>
                <a:spcPct val="50000"/>
              </a:lnSpc>
            </a:pPr>
            <a:r>
              <a:rPr lang="en-US" altLang="en-US" dirty="0">
                <a:latin typeface="Cambria" panose="02040503050406030204" pitchFamily="18" charset="0"/>
                <a:ea typeface="Cambria" panose="02040503050406030204" pitchFamily="18" charset="0"/>
              </a:rPr>
              <a:t>Manual timetable preparation is time-consuming and prone to errors</a:t>
            </a:r>
            <a:endParaRPr lang="en-US" altLang="en-US" dirty="0">
              <a:latin typeface="Cambria" panose="02040503050406030204" pitchFamily="18" charset="0"/>
              <a:ea typeface="Cambria" panose="02040503050406030204" pitchFamily="18" charset="0"/>
            </a:endParaRPr>
          </a:p>
          <a:p>
            <a:pPr>
              <a:lnSpc>
                <a:spcPct val="50000"/>
              </a:lnSpc>
            </a:pPr>
            <a:endParaRPr lang="en-US" altLang="en-US" dirty="0">
              <a:latin typeface="Cambria" panose="02040503050406030204" pitchFamily="18" charset="0"/>
              <a:ea typeface="Cambria" panose="02040503050406030204" pitchFamily="18" charset="0"/>
            </a:endParaRPr>
          </a:p>
          <a:p>
            <a:pPr>
              <a:lnSpc>
                <a:spcPct val="50000"/>
              </a:lnSpc>
            </a:pPr>
            <a:r>
              <a:rPr lang="en-US" altLang="en-US" dirty="0">
                <a:latin typeface="Cambria" panose="02040503050406030204" pitchFamily="18" charset="0"/>
                <a:ea typeface="Cambria" panose="02040503050406030204" pitchFamily="18" charset="0"/>
              </a:rPr>
              <a:t>Difficulty in managing faculty, courses, and classrooms efficiently</a:t>
            </a:r>
            <a:endParaRPr lang="en-US" altLang="en-US" dirty="0">
              <a:latin typeface="Cambria" panose="02040503050406030204" pitchFamily="18" charset="0"/>
              <a:ea typeface="Cambria" panose="02040503050406030204" pitchFamily="18" charset="0"/>
            </a:endParaRPr>
          </a:p>
          <a:p>
            <a:pPr>
              <a:lnSpc>
                <a:spcPct val="50000"/>
              </a:lnSpc>
            </a:pPr>
            <a:endParaRPr lang="en-US" altLang="en-US" dirty="0">
              <a:latin typeface="Cambria" panose="02040503050406030204" pitchFamily="18" charset="0"/>
              <a:ea typeface="Cambria" panose="02040503050406030204" pitchFamily="18" charset="0"/>
            </a:endParaRPr>
          </a:p>
          <a:p>
            <a:pPr>
              <a:lnSpc>
                <a:spcPct val="50000"/>
              </a:lnSpc>
            </a:pPr>
            <a:r>
              <a:rPr lang="en-US" altLang="en-US" dirty="0">
                <a:latin typeface="Cambria" panose="02040503050406030204" pitchFamily="18" charset="0"/>
                <a:ea typeface="Cambria" panose="02040503050406030204" pitchFamily="18" charset="0"/>
              </a:rPr>
              <a:t>Lack of program-wise filtering and automation in traditional systems</a:t>
            </a:r>
            <a:endParaRPr lang="en-US" altLang="en-US" dirty="0">
              <a:latin typeface="Cambria" panose="02040503050406030204" pitchFamily="18" charset="0"/>
              <a:ea typeface="Cambria" panose="02040503050406030204" pitchFamily="18" charset="0"/>
            </a:endParaRPr>
          </a:p>
          <a:p>
            <a:pPr>
              <a:lnSpc>
                <a:spcPct val="50000"/>
              </a:lnSpc>
            </a:pPr>
            <a:endParaRPr lang="en-US" altLang="en-US" dirty="0">
              <a:latin typeface="Cambria" panose="02040503050406030204" pitchFamily="18" charset="0"/>
              <a:ea typeface="Cambria" panose="02040503050406030204" pitchFamily="18" charset="0"/>
            </a:endParaRPr>
          </a:p>
          <a:p>
            <a:pPr>
              <a:lnSpc>
                <a:spcPct val="50000"/>
              </a:lnSpc>
            </a:pPr>
            <a:r>
              <a:rPr lang="en-US" altLang="en-US" dirty="0">
                <a:latin typeface="Cambria" panose="02040503050406030204" pitchFamily="18" charset="0"/>
                <a:ea typeface="Cambria" panose="02040503050406030204" pitchFamily="18" charset="0"/>
              </a:rPr>
              <a:t>Need for a centralized and scalable timetable generation solution</a:t>
            </a:r>
            <a:endParaRPr lang="en-US" altLang="en-US" dirty="0">
              <a:latin typeface="Cambria" panose="02040503050406030204" pitchFamily="18" charset="0"/>
              <a:ea typeface="Cambria" panose="02040503050406030204" pitchFamily="18" charset="0"/>
            </a:endParaRPr>
          </a:p>
          <a:p>
            <a:pPr marL="76200" indent="0">
              <a:buNone/>
            </a:pPr>
            <a:endParaRPr lang="en-IN" dirty="0">
              <a:latin typeface="Cambria" panose="02040503050406030204" pitchFamily="18" charset="0"/>
              <a:ea typeface="Cambria" panose="020405030504060302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IN" dirty="0">
                <a:latin typeface="Times New Roman" panose="02020603050405020304" pitchFamily="18" charset="0"/>
                <a:ea typeface="Cambria" panose="02040503050406030204" pitchFamily="18" charset="0"/>
                <a:cs typeface="Times New Roman" panose="02020603050405020304" pitchFamily="18" charset="0"/>
              </a:rPr>
              <a:t>Objectives</a:t>
            </a:r>
            <a:endParaRPr lang="en-US"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4" name="Text Placeholder 3"/>
          <p:cNvSpPr>
            <a:spLocks noGrp="1" noChangeArrowheads="1"/>
          </p:cNvSpPr>
          <p:nvPr>
            <p:ph type="body" idx="1"/>
          </p:nvPr>
        </p:nvSpPr>
        <p:spPr bwMode="auto">
          <a:xfrm>
            <a:off x="812800" y="1024798"/>
            <a:ext cx="10668000" cy="51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342900" indent="-342900" eaLnBrk="0" fontAlgn="base" hangingPunct="0">
              <a:lnSpc>
                <a:spcPct val="9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design an automated timetable generation system compliant with NEP 2020</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support multiple academic programs such as B.Ed., M.Ed., FYUP, and ITEP</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enable program-wise course, faculty, student, and room management</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generate conflict-free timetables based on available resources</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provide filtering of timetables based on selected programs</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reduce manual effort and errors in timetable preparation</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indent="0" eaLnBrk="0" fontAlgn="base" hangingPunct="0">
              <a:lnSpc>
                <a:spcPct val="70000"/>
              </a:lnSpc>
              <a:spcBef>
                <a:spcPct val="0"/>
              </a:spcBef>
              <a:spcAft>
                <a:spcPct val="0"/>
              </a:spcAft>
              <a:buClrTx/>
              <a:buSzTx/>
              <a:buNone/>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9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develop a scalable frontend architecture with future backend and AI integration</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70000"/>
              </a:lnSpc>
              <a:spcBef>
                <a:spcPct val="0"/>
              </a:spcBef>
              <a:spcAft>
                <a:spcPct val="0"/>
              </a:spcAft>
              <a:buClrTx/>
              <a:buSzTx/>
            </a:pP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342900" indent="-342900" eaLnBrk="0" fontAlgn="base" hangingPunct="0">
              <a:lnSpc>
                <a:spcPct val="90000"/>
              </a:lnSpc>
              <a:spcBef>
                <a:spcPct val="0"/>
              </a:spcBef>
              <a:spcAft>
                <a:spcPct val="0"/>
              </a:spcAft>
              <a:buClrTx/>
              <a:buSzTx/>
            </a:pPr>
            <a:r>
              <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To improve transparency and usability through an interactive web-based interface</a:t>
            </a:r>
            <a:endParaRPr kumimoji="0" lang="en-US" altLang="en-US"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p:txBody>
      </p:sp>
      <p:sp>
        <p:nvSpPr>
          <p:cNvPr id="5" name="Rectangle 4"/>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Char char="•"/>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9257" y="350838"/>
            <a:ext cx="10668000" cy="487500"/>
          </a:xfrm>
        </p:spPr>
        <p:txBody>
          <a:bodyPr/>
          <a:lstStyle/>
          <a:p>
            <a:r>
              <a:rPr lang="en-IN" dirty="0">
                <a:latin typeface="Times New Roman" panose="02020603050405020304" pitchFamily="18" charset="0"/>
                <a:ea typeface="Cambria" panose="02040503050406030204" pitchFamily="18" charset="0"/>
                <a:cs typeface="Times New Roman" panose="02020603050405020304" pitchFamily="18" charset="0"/>
              </a:rPr>
              <a:t>Literature Survey </a:t>
            </a:r>
            <a:endParaRPr lang="en-IN"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769257" y="1099457"/>
            <a:ext cx="10668000" cy="5072744"/>
          </a:xfrm>
        </p:spPr>
        <p:txBody>
          <a:bodyPr/>
          <a:lstStyle/>
          <a:p>
            <a:pPr marL="76200" indent="0">
              <a:buNone/>
            </a:pPr>
            <a:r>
              <a:rPr lang="en-US" altLang="en-US" dirty="0">
                <a:latin typeface="Cambria" panose="02040503050406030204" pitchFamily="18" charset="0"/>
                <a:ea typeface="Cambria" panose="02040503050406030204" pitchFamily="18" charset="0"/>
                <a:cs typeface="Times New Roman" panose="02020603050405020304" pitchFamily="18" charset="0"/>
              </a:rPr>
              <a:t>A review of existing research and techniques related to automated and AI-based timetable generation systems.</a:t>
            </a:r>
            <a:endParaRPr lang="en-US" altLang="en-US" dirty="0">
              <a:latin typeface="Cambria" panose="02040503050406030204" pitchFamily="18" charset="0"/>
              <a:ea typeface="Cambria" panose="02040503050406030204" pitchFamily="18" charset="0"/>
              <a:cs typeface="Times New Roman" panose="02020603050405020304" pitchFamily="18" charset="0"/>
            </a:endParaRPr>
          </a:p>
          <a:p>
            <a:pPr marL="76200" indent="0">
              <a:buNone/>
            </a:pPr>
            <a:endParaRPr lang="en-US" dirty="0">
              <a:latin typeface="Cambria" panose="02040503050406030204" pitchFamily="18" charset="0"/>
              <a:ea typeface="Cambria" panose="02040503050406030204" pitchFamily="18" charset="0"/>
              <a:cs typeface="Times New Roman" panose="02020603050405020304" pitchFamily="18" charset="0"/>
            </a:endParaRPr>
          </a:p>
          <a:p>
            <a:pPr marL="76200" indent="0">
              <a:buNone/>
            </a:pPr>
            <a:endParaRPr lang="en-US" dirty="0">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10" name="Table 9"/>
          <p:cNvGraphicFramePr>
            <a:graphicFrameLocks noGrp="1"/>
          </p:cNvGraphicFramePr>
          <p:nvPr/>
        </p:nvGraphicFramePr>
        <p:xfrm>
          <a:off x="968828" y="2188029"/>
          <a:ext cx="10468428" cy="3803338"/>
        </p:xfrm>
        <a:graphic>
          <a:graphicData uri="http://schemas.openxmlformats.org/drawingml/2006/table">
            <a:tbl>
              <a:tblPr firstRow="1" bandRow="1"/>
              <a:tblGrid>
                <a:gridCol w="1034143"/>
                <a:gridCol w="3026229"/>
                <a:gridCol w="1197428"/>
                <a:gridCol w="2699658"/>
                <a:gridCol w="2510970"/>
              </a:tblGrid>
              <a:tr h="724988">
                <a:tc>
                  <a:txBody>
                    <a:bodyPr/>
                    <a:lstStyle/>
                    <a:p>
                      <a:pPr>
                        <a:buNone/>
                      </a:pPr>
                      <a:r>
                        <a:rPr lang="en-IN" sz="1800" b="1" dirty="0">
                          <a:latin typeface="Cambria" panose="02040503050406030204" pitchFamily="18" charset="0"/>
                          <a:ea typeface="Cambria" panose="02040503050406030204" pitchFamily="18" charset="0"/>
                          <a:cs typeface="Times New Roman" panose="02020603050405020304" pitchFamily="18" charset="0"/>
                        </a:rPr>
                        <a:t>Sl. No</a:t>
                      </a:r>
                      <a:endParaRPr lang="en-IN" sz="1800" b="1" dirty="0">
                        <a:latin typeface="Cambria" panose="02040503050406030204" pitchFamily="18" charset="0"/>
                        <a:ea typeface="Cambria" panose="02040503050406030204" pitchFamily="18" charset="0"/>
                        <a:cs typeface="Times New Roman" panose="02020603050405020304" pitchFamily="18" charset="0"/>
                      </a:endParaRPr>
                    </a:p>
                  </a:txBody>
                  <a:tcPr anchor="ctr"/>
                </a:tc>
                <a:tc>
                  <a:txBody>
                    <a:bodyPr/>
                    <a:lstStyle/>
                    <a:p>
                      <a:endParaRPr lang="en-IN" sz="1800" b="1" dirty="0">
                        <a:latin typeface="Cambria" panose="02040503050406030204" pitchFamily="18" charset="0"/>
                        <a:ea typeface="Cambria" panose="02040503050406030204" pitchFamily="18" charset="0"/>
                        <a:cs typeface="Times New Roman" panose="02020603050405020304" pitchFamily="18" charset="0"/>
                      </a:endParaRPr>
                    </a:p>
                    <a:p>
                      <a:r>
                        <a:rPr lang="en-IN" sz="1800" b="1" dirty="0">
                          <a:latin typeface="Cambria" panose="02040503050406030204" pitchFamily="18" charset="0"/>
                          <a:ea typeface="Cambria" panose="02040503050406030204" pitchFamily="18" charset="0"/>
                          <a:cs typeface="Times New Roman" panose="02020603050405020304" pitchFamily="18" charset="0"/>
                        </a:rPr>
                        <a:t>      Authors &amp;              Reference Title</a:t>
                      </a:r>
                      <a:endParaRPr lang="en-IN" sz="1800" b="1"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800" b="1" dirty="0">
                        <a:latin typeface="Cambria" panose="02040503050406030204" pitchFamily="18" charset="0"/>
                        <a:ea typeface="Cambria" panose="02040503050406030204" pitchFamily="18" charset="0"/>
                        <a:cs typeface="Times New Roman" panose="02020603050405020304" pitchFamily="18" charset="0"/>
                      </a:endParaRPr>
                    </a:p>
                    <a:p>
                      <a:r>
                        <a:rPr lang="en-IN" sz="1800" b="1" dirty="0">
                          <a:latin typeface="Cambria" panose="02040503050406030204" pitchFamily="18" charset="0"/>
                          <a:ea typeface="Cambria" panose="02040503050406030204" pitchFamily="18" charset="0"/>
                          <a:cs typeface="Times New Roman" panose="02020603050405020304" pitchFamily="18" charset="0"/>
                        </a:rPr>
                        <a:t>   Year</a:t>
                      </a:r>
                      <a:endParaRPr lang="en-IN" sz="1800" b="1"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800" b="1" dirty="0">
                        <a:latin typeface="Cambria" panose="02040503050406030204" pitchFamily="18" charset="0"/>
                        <a:ea typeface="Cambria" panose="02040503050406030204" pitchFamily="18" charset="0"/>
                        <a:cs typeface="Times New Roman" panose="02020603050405020304" pitchFamily="18" charset="0"/>
                      </a:endParaRPr>
                    </a:p>
                    <a:p>
                      <a:r>
                        <a:rPr lang="en-IN" sz="1800" b="1" dirty="0">
                          <a:latin typeface="Cambria" panose="02040503050406030204" pitchFamily="18" charset="0"/>
                          <a:ea typeface="Cambria" panose="02040503050406030204" pitchFamily="18" charset="0"/>
                          <a:cs typeface="Times New Roman" panose="02020603050405020304" pitchFamily="18" charset="0"/>
                        </a:rPr>
                        <a:t>         Benefits </a:t>
                      </a:r>
                      <a:endParaRPr lang="en-IN" sz="1800" b="1"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800" b="1" dirty="0">
                        <a:latin typeface="Cambria" panose="02040503050406030204" pitchFamily="18" charset="0"/>
                        <a:ea typeface="Cambria" panose="02040503050406030204" pitchFamily="18" charset="0"/>
                        <a:cs typeface="Times New Roman" panose="02020603050405020304" pitchFamily="18" charset="0"/>
                      </a:endParaRPr>
                    </a:p>
                    <a:p>
                      <a:r>
                        <a:rPr lang="en-IN" sz="1800" b="1" dirty="0">
                          <a:latin typeface="Cambria" panose="02040503050406030204" pitchFamily="18" charset="0"/>
                          <a:ea typeface="Cambria" panose="02040503050406030204" pitchFamily="18" charset="0"/>
                          <a:cs typeface="Times New Roman" panose="02020603050405020304" pitchFamily="18" charset="0"/>
                        </a:rPr>
                        <a:t>      Limitations</a:t>
                      </a:r>
                      <a:endParaRPr lang="en-IN" sz="1800" b="1" dirty="0">
                        <a:latin typeface="Cambria" panose="02040503050406030204" pitchFamily="18" charset="0"/>
                        <a:ea typeface="Cambria" panose="02040503050406030204" pitchFamily="18" charset="0"/>
                        <a:cs typeface="Times New Roman" panose="02020603050405020304" pitchFamily="18" charset="0"/>
                      </a:endParaRPr>
                    </a:p>
                  </a:txBody>
                  <a:tcPr/>
                </a:tc>
              </a:tr>
              <a:tr h="712949">
                <a:tc>
                  <a:txBody>
                    <a:bodyPr/>
                    <a:lstStyle/>
                    <a:p>
                      <a:pPr>
                        <a:buNone/>
                      </a:pPr>
                      <a:r>
                        <a:rPr lang="en-IN">
                          <a:latin typeface="Cambria" panose="02040503050406030204" pitchFamily="18" charset="0"/>
                          <a:ea typeface="Cambria" panose="02040503050406030204" pitchFamily="18" charset="0"/>
                        </a:rPr>
                        <a:t>1</a:t>
                      </a:r>
                      <a:endParaRPr lang="en-IN">
                        <a:latin typeface="Cambria" panose="02040503050406030204" pitchFamily="18" charset="0"/>
                        <a:ea typeface="Cambria" panose="02040503050406030204" pitchFamily="18" charset="0"/>
                      </a:endParaRPr>
                    </a:p>
                  </a:txBody>
                  <a:tcPr anchor="ctr"/>
                </a:tc>
                <a:tc>
                  <a:txBody>
                    <a:bodyPr/>
                    <a:lstStyle/>
                    <a:p>
                      <a:pPr>
                        <a:buNone/>
                      </a:pPr>
                      <a:r>
                        <a:rPr lang="en-US" altLang="en-US">
                          <a:latin typeface="Cambria" panose="02040503050406030204" pitchFamily="18" charset="0"/>
                          <a:ea typeface="Cambria" panose="02040503050406030204" pitchFamily="18" charset="0"/>
                        </a:rPr>
                        <a:t>N. R. Joshi and T. V. Agarwal, Optimizing University Course Timetabling Using Constraint Satisfaction Models</a:t>
                      </a:r>
                      <a:endParaRPr lang="en-US" altLang="en-US">
                        <a:latin typeface="Cambria" panose="02040503050406030204" pitchFamily="18" charset="0"/>
                        <a:ea typeface="Cambria" panose="02040503050406030204" pitchFamily="18" charset="0"/>
                      </a:endParaRPr>
                    </a:p>
                  </a:txBody>
                  <a:tcPr anchor="ctr"/>
                </a:tc>
                <a:tc>
                  <a:txBody>
                    <a:bodyPr/>
                    <a:lstStyle/>
                    <a:p>
                      <a:pPr>
                        <a:buNone/>
                      </a:pPr>
                      <a:r>
                        <a:rPr lang="en-US" altLang="en-US">
                          <a:latin typeface="Cambria" panose="02040503050406030204" pitchFamily="18" charset="0"/>
                          <a:ea typeface="Cambria" panose="02040503050406030204" pitchFamily="18" charset="0"/>
                        </a:rPr>
                        <a:t>2023</a:t>
                      </a:r>
                      <a:endParaRPr lang="en-US" altLang="en-US">
                        <a:latin typeface="Cambria" panose="02040503050406030204" pitchFamily="18" charset="0"/>
                        <a:ea typeface="Cambria" panose="02040503050406030204" pitchFamily="18" charset="0"/>
                      </a:endParaRPr>
                    </a:p>
                  </a:txBody>
                  <a:tcPr anchor="ctr"/>
                </a:tc>
                <a:tc>
                  <a:txBody>
                    <a:bodyPr/>
                    <a:lstStyle/>
                    <a:p>
                      <a:pPr>
                        <a:buNone/>
                      </a:pPr>
                      <a:r>
                        <a:rPr lang="en-US" altLang="en-US">
                          <a:latin typeface="Cambria" panose="02040503050406030204" pitchFamily="18" charset="0"/>
                          <a:ea typeface="Cambria" panose="02040503050406030204" pitchFamily="18" charset="0"/>
                        </a:rPr>
                        <a:t>Uses constraint satisfaction to reduce timetable conflicts and improve scheduling efficiency</a:t>
                      </a:r>
                      <a:endParaRPr lang="en-US" altLang="en-US">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Limited scalability for large multidisciplinary institutions</a:t>
                      </a:r>
                      <a:endParaRPr lang="en-US" altLang="en-US" dirty="0">
                        <a:latin typeface="Cambria" panose="02040503050406030204" pitchFamily="18" charset="0"/>
                        <a:ea typeface="Cambria" panose="02040503050406030204" pitchFamily="18" charset="0"/>
                      </a:endParaRPr>
                    </a:p>
                  </a:txBody>
                  <a:tcPr anchor="ctr"/>
                </a:tc>
              </a:tr>
              <a:tr h="712949">
                <a:tc>
                  <a:txBody>
                    <a:bodyPr/>
                    <a:lstStyle/>
                    <a:p>
                      <a:pPr>
                        <a:buNone/>
                      </a:pPr>
                      <a:r>
                        <a:rPr lang="en-IN">
                          <a:latin typeface="Cambria" panose="02040503050406030204" pitchFamily="18" charset="0"/>
                          <a:ea typeface="Cambria" panose="02040503050406030204" pitchFamily="18" charset="0"/>
                        </a:rPr>
                        <a:t>2</a:t>
                      </a:r>
                      <a:endParaRPr lang="en-IN">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R. P. Badoni et al., Metaheuristic Approach for University Course Timetabling Problems</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IN" dirty="0">
                          <a:latin typeface="Cambria" panose="02040503050406030204" pitchFamily="18" charset="0"/>
                          <a:ea typeface="Cambria" panose="02040503050406030204" pitchFamily="18" charset="0"/>
                        </a:rPr>
                        <a:t>2023</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Combines exploration and exploitation strategies for better optimization</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High computational cost and complexity</a:t>
                      </a:r>
                      <a:endParaRPr lang="en-US" altLang="en-US" dirty="0">
                        <a:latin typeface="Cambria" panose="02040503050406030204" pitchFamily="18" charset="0"/>
                        <a:ea typeface="Cambria" panose="02040503050406030204" pitchFamily="18" charset="0"/>
                      </a:endParaRPr>
                    </a:p>
                  </a:txBody>
                  <a:tcPr anchor="ctr"/>
                </a:tc>
              </a:tr>
              <a:tr h="712949">
                <a:tc>
                  <a:txBody>
                    <a:bodyPr/>
                    <a:lstStyle/>
                    <a:p>
                      <a:pPr>
                        <a:buNone/>
                      </a:pPr>
                      <a:r>
                        <a:rPr lang="en-IN" dirty="0">
                          <a:latin typeface="Cambria" panose="02040503050406030204" pitchFamily="18" charset="0"/>
                          <a:ea typeface="Cambria" panose="02040503050406030204" pitchFamily="18" charset="0"/>
                        </a:rPr>
                        <a:t>3</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Wren, A., Scheduling, Timetabling and Rostering — A Special Relationship</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IN" dirty="0">
                          <a:latin typeface="Cambria" panose="02040503050406030204" pitchFamily="18" charset="0"/>
                          <a:ea typeface="Cambria" panose="02040503050406030204" pitchFamily="18" charset="0"/>
                        </a:rPr>
                        <a:t>1996</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Establishes theoretical foundations for automated timetabling</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Lacks modern AI and computational techniques</a:t>
                      </a:r>
                      <a:endParaRPr lang="en-US" altLang="en-US" dirty="0">
                        <a:latin typeface="Cambria" panose="02040503050406030204" pitchFamily="18" charset="0"/>
                        <a:ea typeface="Cambria" panose="02040503050406030204" pitchFamily="18" charset="0"/>
                      </a:endParaRPr>
                    </a:p>
                  </a:txBody>
                  <a:tcPr anchor="ctr"/>
                </a:tc>
              </a:tr>
              <a:tr h="712949">
                <a:tc>
                  <a:txBody>
                    <a:bodyPr/>
                    <a:lstStyle/>
                    <a:p>
                      <a:pPr>
                        <a:buNone/>
                      </a:pPr>
                      <a:r>
                        <a:rPr lang="en-IN" dirty="0">
                          <a:latin typeface="Cambria" panose="02040503050406030204" pitchFamily="18" charset="0"/>
                          <a:ea typeface="Cambria" panose="02040503050406030204" pitchFamily="18" charset="0"/>
                        </a:rPr>
                        <a:t>4</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V. Shah et al., Optimizing Timetable Generation Using Genetic Algorithm</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IN" dirty="0">
                          <a:latin typeface="Cambria" panose="02040503050406030204" pitchFamily="18" charset="0"/>
                          <a:ea typeface="Cambria" panose="02040503050406030204" pitchFamily="18" charset="0"/>
                        </a:rPr>
                        <a:t>2025</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Genetic algorithms provide optimized and flexible timetable solutions</a:t>
                      </a:r>
                      <a:endParaRPr lang="en-US" altLang="en-US"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Requires careful parameter tuning and longer execution time</a:t>
                      </a:r>
                      <a:endParaRPr lang="en-US" altLang="en-US" dirty="0">
                        <a:latin typeface="Cambria" panose="02040503050406030204" pitchFamily="18" charset="0"/>
                        <a:ea typeface="Cambria" panose="02040503050406030204" pitchFamily="18" charset="0"/>
                      </a:endParaRPr>
                    </a:p>
                  </a:txBody>
                  <a:tcPr anchor="ct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e 10"/>
          <p:cNvGraphicFramePr>
            <a:graphicFrameLocks noGrp="1"/>
          </p:cNvGraphicFramePr>
          <p:nvPr/>
        </p:nvGraphicFramePr>
        <p:xfrm>
          <a:off x="854530" y="1121228"/>
          <a:ext cx="10483215" cy="4025265"/>
        </p:xfrm>
        <a:graphic>
          <a:graphicData uri="http://schemas.openxmlformats.org/drawingml/2006/table">
            <a:tbl>
              <a:tblPr firstRow="1" bandRow="1"/>
              <a:tblGrid>
                <a:gridCol w="979715"/>
                <a:gridCol w="2718435"/>
                <a:gridCol w="950595"/>
                <a:gridCol w="3090998"/>
                <a:gridCol w="2743197"/>
              </a:tblGrid>
              <a:tr h="617764">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5</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A Survey Paper on Timetable Generator Using AI Methods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2025</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Reviews multiple AI-based approaches and highlights research trends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Does not implement or evaluate a real system</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r h="617764">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6</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X. Han and D. Wang, Gradual Optimization Using GA and Dynamic Programming</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2025</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IN" sz="1600" dirty="0">
                          <a:latin typeface="Cambria" panose="02040503050406030204" pitchFamily="18" charset="0"/>
                          <a:ea typeface="Cambria" panose="02040503050406030204" pitchFamily="18" charset="0"/>
                        </a:rPr>
                        <a:t>Hybrid approach improves optimization accuracy</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Increased system complexity and resource usage</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r h="617764">
                <a:tc>
                  <a:txBody>
                    <a:bodyPr/>
                    <a:lstStyle/>
                    <a:p>
                      <a:pPr>
                        <a:buNone/>
                      </a:pPr>
                      <a:r>
                        <a:rPr lang="en-IN" dirty="0">
                          <a:latin typeface="Cambria" panose="02040503050406030204" pitchFamily="18" charset="0"/>
                          <a:ea typeface="Cambria" panose="02040503050406030204" pitchFamily="18" charset="0"/>
                        </a:rPr>
                        <a:t>    7</a:t>
                      </a:r>
                      <a:endParaRPr lang="en-IN" dirty="0">
                        <a:latin typeface="Cambria" panose="02040503050406030204" pitchFamily="18" charset="0"/>
                        <a:ea typeface="Cambria" panose="02040503050406030204" pitchFamily="18" charset="0"/>
                      </a:endParaRPr>
                    </a:p>
                  </a:txBody>
                  <a:tcPr anchor="ctr"/>
                </a:tc>
                <a:tc>
                  <a:txBody>
                    <a:bodyPr/>
                    <a:lstStyle/>
                    <a:p>
                      <a:pPr>
                        <a:buNone/>
                      </a:pPr>
                      <a:r>
                        <a:rPr lang="en-US" altLang="en-US" dirty="0">
                          <a:latin typeface="Cambria" panose="02040503050406030204" pitchFamily="18" charset="0"/>
                          <a:ea typeface="Cambria" panose="02040503050406030204" pitchFamily="18" charset="0"/>
                        </a:rPr>
                        <a:t>Z. Bratkovi</a:t>
                      </a:r>
                      <a:r>
                        <a:rPr lang="en-US" altLang="en-US" dirty="0">
                          <a:latin typeface="Cambria" panose="02040503050406030204" pitchFamily="18" charset="0"/>
                          <a:ea typeface="Cambria" panose="02040503050406030204" pitchFamily="18" charset="0"/>
                        </a:rPr>
                        <a:t>ć</a:t>
                      </a:r>
                      <a:r>
                        <a:rPr lang="en-US" altLang="en-US" dirty="0">
                          <a:latin typeface="Cambria" panose="02040503050406030204" pitchFamily="18" charset="0"/>
                          <a:ea typeface="Cambria" panose="02040503050406030204" pitchFamily="18" charset="0"/>
                        </a:rPr>
                        <a:t> et al., University Course Timetabling with Genetic Algorithm</a:t>
                      </a:r>
                      <a:endParaRPr lang="en-US" altLang="en-US" dirty="0">
                        <a:latin typeface="Cambria" panose="02040503050406030204" pitchFamily="18" charset="0"/>
                        <a:ea typeface="Cambria" panose="02040503050406030204" pitchFamily="18" charset="0"/>
                      </a:endParaRPr>
                    </a:p>
                  </a:txBody>
                  <a:tcPr anchor="ct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2009</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Demonstrates GA effectiveness in academic scheduling scenarios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Focused on limited use cases (laboratory exercises)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r h="617764">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8</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A. Muklason et al., Tabu–Simulated Annealing Hyper-Heuristics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2024</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Reduces conflicts using hybrid heuristic optimization</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Algorithm complexity makes real-time implementation difficult</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r h="617764">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9</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pPr>
                        <a:buNone/>
                      </a:pPr>
                      <a:r>
                        <a:rPr lang="en-US" altLang="en-US" dirty="0">
                          <a:latin typeface="Cambria" panose="02040503050406030204" pitchFamily="18" charset="0"/>
                          <a:ea typeface="Cambria" panose="02040503050406030204" pitchFamily="18" charset="0"/>
                        </a:rPr>
                        <a:t>A. R. Mahlous and H. Mahlous, Student Timetabling Genetic Algorithm</a:t>
                      </a:r>
                      <a:endParaRPr lang="en-US" altLang="en-US" dirty="0">
                        <a:latin typeface="Cambria" panose="02040503050406030204" pitchFamily="18" charset="0"/>
                        <a:ea typeface="Cambria" panose="02040503050406030204" pitchFamily="18" charset="0"/>
                      </a:endParaRPr>
                    </a:p>
                  </a:txBody>
                  <a:tcPr anchor="ct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2023</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IN" sz="1600" dirty="0">
                          <a:latin typeface="Cambria" panose="02040503050406030204" pitchFamily="18" charset="0"/>
                          <a:ea typeface="Cambria" panose="02040503050406030204" pitchFamily="18" charset="0"/>
                        </a:rPr>
                        <a:t>Supports data-driven agricultural planning</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Increased constraints reduce optimization flexibility</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r h="617764">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10</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pPr>
                        <a:buNone/>
                      </a:pPr>
                      <a:r>
                        <a:rPr lang="en-US" altLang="en-US" dirty="0">
                          <a:latin typeface="Cambria" panose="02040503050406030204" pitchFamily="18" charset="0"/>
                          <a:ea typeface="Cambria" panose="02040503050406030204" pitchFamily="18" charset="0"/>
                        </a:rPr>
                        <a:t>E. K. Burke &amp; S. Petrovic, Recent Research Directions in Automated Timetabling</a:t>
                      </a:r>
                      <a:endParaRPr lang="en-US" altLang="en-US" dirty="0">
                        <a:latin typeface="Cambria" panose="02040503050406030204" pitchFamily="18" charset="0"/>
                        <a:ea typeface="Cambria" panose="02040503050406030204" pitchFamily="18" charset="0"/>
                      </a:endParaRPr>
                    </a:p>
                  </a:txBody>
                  <a:tcPr anchor="ctr"/>
                </a:tc>
                <a:tc>
                  <a:txBody>
                    <a:bodyPr/>
                    <a:lstStyle/>
                    <a:p>
                      <a:endParaRPr lang="en-IN" sz="1500" dirty="0">
                        <a:latin typeface="Cambria" panose="02040503050406030204" pitchFamily="18" charset="0"/>
                        <a:ea typeface="Cambria" panose="02040503050406030204" pitchFamily="18" charset="0"/>
                        <a:cs typeface="Times New Roman" panose="02020603050405020304" pitchFamily="18" charset="0"/>
                      </a:endParaRPr>
                    </a:p>
                    <a:p>
                      <a:r>
                        <a:rPr lang="en-IN" sz="1500" dirty="0">
                          <a:latin typeface="Cambria" panose="02040503050406030204" pitchFamily="18" charset="0"/>
                          <a:ea typeface="Cambria" panose="02040503050406030204" pitchFamily="18" charset="0"/>
                          <a:cs typeface="Times New Roman" panose="02020603050405020304" pitchFamily="18" charset="0"/>
                        </a:rPr>
                        <a:t>      2002</a:t>
                      </a:r>
                      <a:endParaRPr lang="en-IN"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Provides a foundational review of automated timetabling methods and constraint-based approaches.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c>
                  <a:txBody>
                    <a:bodyPr/>
                    <a:lstStyle/>
                    <a:p>
                      <a:r>
                        <a:rPr lang="en-US" altLang="en-US" sz="1500" dirty="0">
                          <a:latin typeface="Cambria" panose="02040503050406030204" pitchFamily="18" charset="0"/>
                          <a:ea typeface="Cambria" panose="02040503050406030204" pitchFamily="18" charset="0"/>
                          <a:cs typeface="Times New Roman" panose="02020603050405020304" pitchFamily="18" charset="0"/>
                        </a:rPr>
                        <a:t>Lacks support for modern AI techniques and multidisciplinary education requirements.</a:t>
                      </a:r>
                      <a:endParaRPr lang="en-US" altLang="en-US" sz="1500" dirty="0">
                        <a:latin typeface="Cambria" panose="02040503050406030204" pitchFamily="18" charset="0"/>
                        <a:ea typeface="Cambria" panose="02040503050406030204" pitchFamily="18" charset="0"/>
                        <a:cs typeface="Times New Roman" panose="02020603050405020304" pitchFamily="18" charset="0"/>
                      </a:endParaRPr>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IN" dirty="0">
                <a:latin typeface="Times New Roman" panose="02020603050405020304" pitchFamily="18" charset="0"/>
                <a:ea typeface="Cambria" panose="02040503050406030204" pitchFamily="18" charset="0"/>
                <a:cs typeface="Times New Roman" panose="02020603050405020304" pitchFamily="18" charset="0"/>
              </a:rPr>
              <a:t>Proposed Methodology</a:t>
            </a:r>
            <a:endParaRPr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fontScale="70000"/>
          </a:bodyPr>
          <a:lstStyle/>
          <a:p>
            <a:pPr marL="152400" indent="0">
              <a:spcBef>
                <a:spcPts val="0"/>
              </a:spcBef>
              <a:buSzPct val="100000"/>
              <a:buNone/>
            </a:pPr>
            <a:r>
              <a:rPr lang="en-IN" altLang="en-US" sz="2570" b="1" dirty="0">
                <a:latin typeface="Cambria" panose="02040503050406030204" pitchFamily="18" charset="0"/>
                <a:ea typeface="Cambria" panose="02040503050406030204" pitchFamily="18" charset="0"/>
              </a:rPr>
              <a:t>1.</a:t>
            </a:r>
            <a:r>
              <a:rPr lang="en-US" altLang="en-US" sz="2570" b="1" dirty="0">
                <a:latin typeface="Cambria" panose="02040503050406030204" pitchFamily="18" charset="0"/>
                <a:ea typeface="Cambria" panose="02040503050406030204" pitchFamily="18" charset="0"/>
              </a:rPr>
              <a:t>Data Collection (NEP 2020 Aligned)</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570" dirty="0">
                <a:latin typeface="Cambria" panose="02040503050406030204" pitchFamily="18" charset="0"/>
                <a:ea typeface="Cambria" panose="02040503050406030204" pitchFamily="18" charset="0"/>
              </a:rPr>
              <a:t>Collect course structures, credits, programs (B.Ed., M.Ed., FYUP), faculty workload, and room availability.</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570" b="1" dirty="0">
                <a:latin typeface="Cambria" panose="02040503050406030204" pitchFamily="18" charset="0"/>
                <a:ea typeface="Cambria" panose="02040503050406030204" pitchFamily="18" charset="0"/>
              </a:rPr>
              <a:t>2.</a:t>
            </a:r>
            <a:r>
              <a:rPr lang="en-US" altLang="en-US" sz="2570" b="1" dirty="0">
                <a:latin typeface="Cambria" panose="02040503050406030204" pitchFamily="18" charset="0"/>
                <a:ea typeface="Cambria" panose="02040503050406030204" pitchFamily="18" charset="0"/>
              </a:rPr>
              <a:t>Data Preprocessing &amp; Feature Preparation (AI Step)</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570" dirty="0">
                <a:latin typeface="Cambria" panose="02040503050406030204" pitchFamily="18" charset="0"/>
                <a:ea typeface="Cambria" panose="02040503050406030204" pitchFamily="18" charset="0"/>
              </a:rPr>
              <a:t>Convert academic data into machine-readable features such as course hours, faculty load, program type, and room capacity.</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570" b="1" dirty="0">
                <a:latin typeface="Cambria" panose="02040503050406030204" pitchFamily="18" charset="0"/>
                <a:ea typeface="Cambria" panose="02040503050406030204" pitchFamily="18" charset="0"/>
              </a:rPr>
              <a:t>3.</a:t>
            </a:r>
            <a:r>
              <a:rPr lang="en-US" altLang="en-US" sz="2570" b="1" dirty="0">
                <a:latin typeface="Cambria" panose="02040503050406030204" pitchFamily="18" charset="0"/>
                <a:ea typeface="Cambria" panose="02040503050406030204" pitchFamily="18" charset="0"/>
              </a:rPr>
              <a:t>Constraint Modeling</a:t>
            </a:r>
            <a:endParaRPr lang="en-US" altLang="en-US" sz="257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570" dirty="0">
                <a:latin typeface="Cambria" panose="02040503050406030204" pitchFamily="18" charset="0"/>
                <a:ea typeface="Cambria" panose="02040503050406030204" pitchFamily="18" charset="0"/>
              </a:rPr>
              <a:t>Define hard constraints (no clashes, credit limits) and soft constraints (balanced workload, optimized room usage).</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570" b="1" dirty="0">
                <a:latin typeface="Cambria" panose="02040503050406030204" pitchFamily="18" charset="0"/>
                <a:ea typeface="Cambria" panose="02040503050406030204" pitchFamily="18" charset="0"/>
              </a:rPr>
              <a:t>4.</a:t>
            </a:r>
            <a:r>
              <a:rPr lang="en-US" altLang="en-US" sz="2570" b="1" dirty="0">
                <a:latin typeface="Cambria" panose="02040503050406030204" pitchFamily="18" charset="0"/>
                <a:ea typeface="Cambria" panose="02040503050406030204" pitchFamily="18" charset="0"/>
              </a:rPr>
              <a:t>AI-Assisted Scheduling Logic</a:t>
            </a:r>
            <a:endParaRPr lang="en-US" altLang="en-US" sz="257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570" dirty="0">
                <a:latin typeface="Cambria" panose="02040503050406030204" pitchFamily="18" charset="0"/>
                <a:ea typeface="Cambria" panose="02040503050406030204" pitchFamily="18" charset="0"/>
              </a:rPr>
              <a:t>Use heuristic/AI-inspired decision logic (rule-based optimization with adaptive selection) to assign courses to slots.</a:t>
            </a: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endParaRPr lang="en-US" altLang="en-US" sz="2570" dirty="0">
              <a:latin typeface="Cambria" panose="02040503050406030204" pitchFamily="18" charset="0"/>
              <a:ea typeface="Cambria" panose="02040503050406030204" pitchFamily="18" charset="0"/>
            </a:endParaRPr>
          </a:p>
          <a:p>
            <a:pPr marL="152400" indent="0">
              <a:spcBef>
                <a:spcPts val="0"/>
              </a:spcBef>
              <a:buSzPct val="100000"/>
              <a:buNone/>
            </a:pPr>
            <a:r>
              <a:rPr lang="en-IN" altLang="en-US" sz="2570" b="1" dirty="0">
                <a:latin typeface="Cambria" panose="02040503050406030204" pitchFamily="18" charset="0"/>
                <a:ea typeface="Cambria" panose="02040503050406030204" pitchFamily="18" charset="0"/>
              </a:rPr>
              <a:t>5.</a:t>
            </a:r>
            <a:r>
              <a:rPr lang="en-US" altLang="en-US" sz="2570" b="1" dirty="0">
                <a:latin typeface="Cambria" panose="02040503050406030204" pitchFamily="18" charset="0"/>
                <a:ea typeface="Cambria" panose="02040503050406030204" pitchFamily="18" charset="0"/>
              </a:rPr>
              <a:t>Program-wise Timetable Generation</a:t>
            </a:r>
            <a:endParaRPr lang="en-US" altLang="en-US" sz="2570" b="1" dirty="0">
              <a:latin typeface="Cambria" panose="02040503050406030204" pitchFamily="18" charset="0"/>
              <a:ea typeface="Cambria" panose="02040503050406030204" pitchFamily="18" charset="0"/>
            </a:endParaRPr>
          </a:p>
          <a:p>
            <a:pPr marL="152400" indent="0">
              <a:spcBef>
                <a:spcPts val="0"/>
              </a:spcBef>
              <a:buSzPct val="100000"/>
              <a:buNone/>
            </a:pPr>
            <a:r>
              <a:rPr lang="en-US" altLang="en-US" sz="2570" dirty="0">
                <a:latin typeface="Cambria" panose="02040503050406030204" pitchFamily="18" charset="0"/>
                <a:ea typeface="Cambria" panose="02040503050406030204" pitchFamily="18" charset="0"/>
              </a:rPr>
              <a:t>Generate separate timetables for each program to support multidisciplinary education.</a:t>
            </a:r>
            <a:endParaRPr lang="en-US" altLang="en-US" sz="2570" dirty="0">
              <a:latin typeface="Cambria" panose="02040503050406030204" pitchFamily="18" charset="0"/>
              <a:ea typeface="Cambria" panose="02040503050406030204" pitchFamily="18" charset="0"/>
            </a:endParaRPr>
          </a:p>
        </p:txBody>
      </p:sp>
    </p:spTree>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11852</Words>
  <Application>WPS Presentation</Application>
  <PresentationFormat>Widescreen</PresentationFormat>
  <Paragraphs>391</Paragraphs>
  <Slides>24</Slides>
  <Notes>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Arial</vt:lpstr>
      <vt:lpstr>SimSun</vt:lpstr>
      <vt:lpstr>Wingdings</vt:lpstr>
      <vt:lpstr>Arial</vt:lpstr>
      <vt:lpstr>Verdana</vt:lpstr>
      <vt:lpstr>Bookman Old Style</vt:lpstr>
      <vt:lpstr>Cambria</vt:lpstr>
      <vt:lpstr>Times New Roman</vt:lpstr>
      <vt:lpstr>Microsoft YaHei</vt:lpstr>
      <vt:lpstr>Arial Unicode MS</vt:lpstr>
      <vt:lpstr>Bioinformatics</vt:lpstr>
      <vt:lpstr>AI-Based Timetable Generation System aligned with NEP 2020 for Multidisciplinary Education Structures</vt:lpstr>
      <vt:lpstr>Content</vt:lpstr>
      <vt:lpstr>Content</vt:lpstr>
      <vt:lpstr>Abstract</vt:lpstr>
      <vt:lpstr>Problem Statement</vt:lpstr>
      <vt:lpstr>Objectives</vt:lpstr>
      <vt:lpstr>Literature Survey </vt:lpstr>
      <vt:lpstr>PowerPoint 演示文稿</vt:lpstr>
      <vt:lpstr>Proposed Methodology</vt:lpstr>
      <vt:lpstr>Proposed Methodology</vt:lpstr>
      <vt:lpstr>Proposed Methodology</vt:lpstr>
      <vt:lpstr>Modules</vt:lpstr>
      <vt:lpstr>Modules</vt:lpstr>
      <vt:lpstr>Implementation Progress</vt:lpstr>
      <vt:lpstr>Hardware &amp; Software Requirements</vt:lpstr>
      <vt:lpstr>SDG Mapping</vt:lpstr>
      <vt:lpstr>Innovation / Novel Contribution:</vt:lpstr>
      <vt:lpstr>Timeline (Gantt Chart)</vt:lpstr>
      <vt:lpstr>Github Link</vt:lpstr>
      <vt:lpstr>References</vt:lpstr>
      <vt:lpstr>References</vt:lpstr>
      <vt:lpstr>References</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Tarishma Sai</cp:lastModifiedBy>
  <cp:revision>44</cp:revision>
  <dcterms:created xsi:type="dcterms:W3CDTF">2026-02-04T17:47:00Z</dcterms:created>
  <dcterms:modified xsi:type="dcterms:W3CDTF">2026-02-04T20:54:02Z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E3E55175498E4D8AB17D745ADA8361B7_13</vt:lpwstr>
  </property>
  <property fmtid="{D5CDD505-2E9C-101B-9397-08002B2CF9AE}" pid="3" name="KSOProductBuildVer">
    <vt:lpwstr>1033-12.2.0.23196</vt:lpwstr>
  </property>
</Properties>
</file>